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34" r:id="rId2"/>
    <p:sldId id="313" r:id="rId3"/>
    <p:sldId id="314" r:id="rId4"/>
    <p:sldId id="333" r:id="rId5"/>
    <p:sldId id="332" r:id="rId6"/>
    <p:sldId id="331" r:id="rId7"/>
    <p:sldId id="308" r:id="rId8"/>
    <p:sldId id="325" r:id="rId9"/>
    <p:sldId id="283" r:id="rId10"/>
    <p:sldId id="284" r:id="rId11"/>
    <p:sldId id="263" r:id="rId12"/>
    <p:sldId id="264" r:id="rId13"/>
    <p:sldId id="300" r:id="rId14"/>
    <p:sldId id="297" r:id="rId15"/>
    <p:sldId id="294" r:id="rId16"/>
    <p:sldId id="295" r:id="rId17"/>
    <p:sldId id="315" r:id="rId18"/>
    <p:sldId id="326" r:id="rId19"/>
    <p:sldId id="266" r:id="rId20"/>
    <p:sldId id="288" r:id="rId21"/>
    <p:sldId id="337" r:id="rId22"/>
    <p:sldId id="336" r:id="rId23"/>
    <p:sldId id="316" r:id="rId24"/>
    <p:sldId id="317" r:id="rId25"/>
    <p:sldId id="318" r:id="rId26"/>
    <p:sldId id="330" r:id="rId27"/>
    <p:sldId id="298" r:id="rId28"/>
    <p:sldId id="335" r:id="rId29"/>
    <p:sldId id="328" r:id="rId30"/>
    <p:sldId id="327" r:id="rId31"/>
    <p:sldId id="329" r:id="rId32"/>
    <p:sldId id="319" r:id="rId33"/>
    <p:sldId id="320" r:id="rId34"/>
    <p:sldId id="321" r:id="rId35"/>
    <p:sldId id="322" r:id="rId36"/>
    <p:sldId id="323" r:id="rId37"/>
    <p:sldId id="324" r:id="rId38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010FF"/>
    <a:srgbClr val="F6FF9B"/>
    <a:srgbClr val="18E2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48"/>
    <p:restoredTop sz="93190" autoAdjust="0"/>
  </p:normalViewPr>
  <p:slideViewPr>
    <p:cSldViewPr snapToGrid="0" snapToObjects="1">
      <p:cViewPr>
        <p:scale>
          <a:sx n="84" d="100"/>
          <a:sy n="84" d="100"/>
        </p:scale>
        <p:origin x="1544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F69D4-EEC8-F24D-A601-3A1C6F594EDC}" type="datetimeFigureOut">
              <a:rPr lang="en-US" smtClean="0"/>
              <a:t>2/24/18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500A5-C111-4246-A00C-73E67CAD3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866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19F59-7A74-7E42-8F93-DEB50A07F622}" type="datetimeFigureOut">
              <a:rPr lang="en-US" smtClean="0"/>
              <a:t>2/24/18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54BC7-BE00-1F47-BE1C-0E3112553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102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B8CE3C59-15B4-5149-8A26-76C1D0F49B3B}" type="slidenum">
              <a:rPr lang="en-US" sz="1200"/>
              <a:pPr algn="r"/>
              <a:t>1</a:t>
            </a:fld>
            <a:endParaRPr lang="en-US" sz="1200"/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9104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177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71C81A9-D813-9E46-A92A-E92641F23498}" type="slidenum">
              <a:rPr lang="en-US" sz="1200"/>
              <a:pPr eaLnBrk="1" hangingPunct="1"/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198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BA1B29F-E23D-6E40-B799-F1FA9AD740D0}" type="slidenum">
              <a:rPr lang="en-US" sz="1200"/>
              <a:pPr eaLnBrk="1" hangingPunct="1"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218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5BF0E91-5510-D44D-BC6D-F690F086869B}" type="slidenum">
              <a:rPr lang="en-US" sz="1200"/>
              <a:pPr eaLnBrk="1" hangingPunct="1"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CA4074F-608B-FE4A-B810-2ABCEF2A6374}" type="slidenum">
              <a:rPr lang="en-US" sz="1200"/>
              <a:pPr eaLnBrk="1" hangingPunct="1"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177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71C81A9-D813-9E46-A92A-E92641F23498}" type="slidenum">
              <a:rPr lang="en-US" sz="1200"/>
              <a:pPr eaLnBrk="1" hangingPunct="1"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177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71C81A9-D813-9E46-A92A-E92641F23498}" type="slidenum">
              <a:rPr lang="en-US" sz="1200"/>
              <a:pPr eaLnBrk="1" hangingPunct="1"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TELL TWO STORIES:</a:t>
            </a:r>
            <a:endParaRPr lang="en-US" baseline="0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r>
              <a:rPr lang="en-US" sz="4400" dirty="0">
                <a:latin typeface="Calibri" pitchFamily="-110" charset="0"/>
                <a:ea typeface="Calibri" pitchFamily="-110" charset="0"/>
                <a:cs typeface="Calibri" pitchFamily="-110" charset="0"/>
              </a:rPr>
              <a:t>1. Getting a C means your average, which is fine</a:t>
            </a:r>
          </a:p>
          <a:p>
            <a:pPr marL="0" indent="0">
              <a:buNone/>
            </a:pPr>
            <a:r>
              <a:rPr lang="en-US" sz="4400" dirty="0">
                <a:latin typeface="Calibri" pitchFamily="-110" charset="0"/>
                <a:ea typeface="Calibri" pitchFamily="-110" charset="0"/>
                <a:cs typeface="Calibri" pitchFamily="-110" charset="0"/>
              </a:rPr>
              <a:t>2. “When you father took genetics…” Feeling like an outsider</a:t>
            </a:r>
          </a:p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77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71C81A9-D813-9E46-A92A-E92641F23498}" type="slidenum">
              <a:rPr lang="en-US" sz="1200"/>
              <a:pPr eaLnBrk="1" hangingPunct="1"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16561-2BEA-094A-92F9-6BF3D456703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952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ea typeface="ＭＳ Ｐゴシック" pitchFamily="34" charset="-128"/>
              </a:rPr>
              <a:t>TELL TWO STORIES:</a:t>
            </a:r>
          </a:p>
          <a:p>
            <a:r>
              <a:rPr lang="en-US" altLang="en-US" sz="4400" dirty="0">
                <a:ea typeface="ＭＳ Ｐゴシック" pitchFamily="34" charset="-128"/>
              </a:rPr>
              <a:t>1. Getting a C </a:t>
            </a:r>
            <a:r>
              <a:rPr lang="en-US" altLang="en-US" sz="4400">
                <a:ea typeface="ＭＳ Ｐゴシック" pitchFamily="34" charset="-128"/>
              </a:rPr>
              <a:t>means you’re </a:t>
            </a:r>
            <a:r>
              <a:rPr lang="en-US" altLang="en-US" sz="4400" dirty="0">
                <a:ea typeface="ＭＳ Ｐゴシック" pitchFamily="34" charset="-128"/>
              </a:rPr>
              <a:t>average, which is fine</a:t>
            </a:r>
          </a:p>
          <a:p>
            <a:r>
              <a:rPr lang="en-US" altLang="en-US" sz="4400" dirty="0">
                <a:ea typeface="ＭＳ Ｐゴシック" pitchFamily="34" charset="-128"/>
              </a:rPr>
              <a:t>2. “When you father took genetics…” Feeling like an outsider</a:t>
            </a:r>
          </a:p>
          <a:p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9E69F49-0996-48D7-8D22-E24F9FB825A6}" type="slidenum">
              <a:rPr lang="en-US" altLang="en-US" sz="1200"/>
              <a:pPr eaLnBrk="1" hangingPunct="1"/>
              <a:t>18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8800984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A63F9DD-457A-044A-97BF-F0FBDA353FCD}" type="slidenum">
              <a:rPr lang="en-US" sz="1200"/>
              <a:pPr eaLnBrk="1" hangingPunct="1"/>
              <a:t>19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0CD35D-5CDA-9D49-8021-4EAD659D586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47854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A63F9DD-457A-044A-97BF-F0FBDA353FCD}" type="slidenum">
              <a:rPr lang="en-US" sz="1200"/>
              <a:pPr eaLnBrk="1" hangingPunct="1"/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A63F9DD-457A-044A-97BF-F0FBDA353FCD}" type="slidenum">
              <a:rPr lang="en-US" sz="1200"/>
              <a:pPr eaLnBrk="1" hangingPunct="1"/>
              <a:t>21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2854729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9547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16561-2BEA-094A-92F9-6BF3D456703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5472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16561-2BEA-094A-92F9-6BF3D456703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639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2D9A696B-5498-E54C-84F5-353F23D656EE}" type="slidenum">
              <a:rPr lang="en-US" sz="1200"/>
              <a:pPr algn="r"/>
              <a:t>25</a:t>
            </a:fld>
            <a:endParaRPr lang="en-US" sz="1200"/>
          </a:p>
        </p:txBody>
      </p:sp>
      <p:sp>
        <p:nvSpPr>
          <p:cNvPr id="307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79798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B8CE3C59-15B4-5149-8A26-76C1D0F49B3B}" type="slidenum">
              <a:rPr lang="en-US" sz="1200"/>
              <a:pPr algn="r"/>
              <a:t>27</a:t>
            </a:fld>
            <a:endParaRPr lang="en-US" sz="1200"/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A63F9DD-457A-044A-97BF-F0FBDA353FCD}" type="slidenum">
              <a:rPr lang="en-US" sz="1200"/>
              <a:pPr eaLnBrk="1" hangingPunct="1"/>
              <a:t>29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4127249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A63F9DD-457A-044A-97BF-F0FBDA353FCD}" type="slidenum">
              <a:rPr lang="en-US" sz="1200"/>
              <a:pPr eaLnBrk="1" hangingPunct="1"/>
              <a:t>30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654887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A63F9DD-457A-044A-97BF-F0FBDA353FCD}" type="slidenum">
              <a:rPr lang="en-US" sz="1200"/>
              <a:pPr eaLnBrk="1" hangingPunct="1"/>
              <a:t>31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16572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0CD35D-5CDA-9D49-8021-4EAD659D586D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49204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88B67473-8676-FC40-97C5-8595D4FEE7AC}" type="slidenum">
              <a:rPr lang="en-US" sz="1200"/>
              <a:pPr algn="r" eaLnBrk="1" hangingPunct="1"/>
              <a:t>32</a:t>
            </a:fld>
            <a:endParaRPr lang="en-US" sz="1200"/>
          </a:p>
        </p:txBody>
      </p:sp>
      <p:sp>
        <p:nvSpPr>
          <p:cNvPr id="399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3298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3CAD96F1-6F02-4449-A1B4-2919FE156850}" type="slidenum">
              <a:rPr lang="en-US" sz="1200"/>
              <a:pPr algn="r" eaLnBrk="1" hangingPunct="1"/>
              <a:t>33</a:t>
            </a:fld>
            <a:endParaRPr lang="en-US" sz="1200"/>
          </a:p>
        </p:txBody>
      </p:sp>
      <p:sp>
        <p:nvSpPr>
          <p:cNvPr id="419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6961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C744BBD8-FB67-A949-B5B3-9BF1EF4A5D4A}" type="slidenum">
              <a:rPr lang="en-US" sz="1200"/>
              <a:pPr algn="r" eaLnBrk="1" hangingPunct="1"/>
              <a:t>34</a:t>
            </a:fld>
            <a:endParaRPr lang="en-US" sz="1200"/>
          </a:p>
        </p:txBody>
      </p:sp>
      <p:sp>
        <p:nvSpPr>
          <p:cNvPr id="440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5349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63B2096-B4CD-40D0-BF94-813FB74B88C6}" type="slidenum">
              <a:rPr lang="en-US" altLang="en-US" sz="1200"/>
              <a:pPr eaLnBrk="1" hangingPunct="1"/>
              <a:t>35</a:t>
            </a:fld>
            <a:endParaRPr lang="en-US" altLang="en-US" sz="1200"/>
          </a:p>
        </p:txBody>
      </p:sp>
      <p:sp>
        <p:nvSpPr>
          <p:cNvPr id="471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24322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 txBox="1">
            <a:spLocks noGrp="1" noChangeArrowheads="1"/>
          </p:cNvSpPr>
          <p:nvPr/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58728301-A25E-D348-807A-0494241FE859}" type="slidenum">
              <a:rPr lang="en-US" sz="1200"/>
              <a:pPr algn="r" eaLnBrk="1" hangingPunct="1"/>
              <a:t>36</a:t>
            </a:fld>
            <a:endParaRPr lang="en-US" sz="1200"/>
          </a:p>
        </p:txBody>
      </p:sp>
      <p:sp>
        <p:nvSpPr>
          <p:cNvPr id="501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1652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53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AE42EBC-0D20-E445-BCFA-514E4EBCF742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686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C59011E2-6FE4-1348-AA92-712ADFC41244}" type="slidenum">
              <a:rPr lang="en-US" altLang="en-US" sz="1200"/>
              <a:pPr/>
              <a:t>5</a:t>
            </a:fld>
            <a:endParaRPr lang="en-US" altLang="en-US" sz="1200"/>
          </a:p>
        </p:txBody>
      </p:sp>
      <p:sp>
        <p:nvSpPr>
          <p:cNvPr id="20482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3492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489A811-3B5A-3D4F-B1DB-DB3610BABF29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125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238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Tues. Afternoon</a:t>
            </a:r>
          </a:p>
        </p:txBody>
      </p:sp>
      <p:sp>
        <p:nvSpPr>
          <p:cNvPr id="1177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71C81A9-D813-9E46-A92A-E92641F23498}" type="slidenum">
              <a:rPr lang="en-US" sz="1200"/>
              <a:pPr eaLnBrk="1" hangingPunct="1"/>
              <a:t>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752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132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12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145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84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706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72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22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572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036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413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BC2D0-CB37-8947-8F58-735ECE8FBA6D}" type="datetimeFigureOut">
              <a:rPr lang="en-US" smtClean="0"/>
              <a:t>2/24/18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96491-6404-384E-A8D8-FDA8FB3AE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4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11.png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11" Type="http://schemas.openxmlformats.org/officeDocument/2006/relationships/image" Target="../media/image9.png"/><Relationship Id="rId5" Type="http://schemas.openxmlformats.org/officeDocument/2006/relationships/image" Target="../media/image22.emf"/><Relationship Id="rId15" Type="http://schemas.openxmlformats.org/officeDocument/2006/relationships/image" Target="../media/image28.emf"/><Relationship Id="rId10" Type="http://schemas.openxmlformats.org/officeDocument/2006/relationships/image" Target="../media/image8.png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2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29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11.png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11" Type="http://schemas.openxmlformats.org/officeDocument/2006/relationships/image" Target="../media/image9.png"/><Relationship Id="rId5" Type="http://schemas.openxmlformats.org/officeDocument/2006/relationships/image" Target="../media/image22.emf"/><Relationship Id="rId10" Type="http://schemas.openxmlformats.org/officeDocument/2006/relationships/image" Target="../media/image8.png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0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11.png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11" Type="http://schemas.openxmlformats.org/officeDocument/2006/relationships/image" Target="../media/image9.png"/><Relationship Id="rId5" Type="http://schemas.openxmlformats.org/officeDocument/2006/relationships/image" Target="../media/image22.emf"/><Relationship Id="rId15" Type="http://schemas.openxmlformats.org/officeDocument/2006/relationships/image" Target="../media/image32.emf"/><Relationship Id="rId10" Type="http://schemas.openxmlformats.org/officeDocument/2006/relationships/image" Target="../media/image8.png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png"/><Relationship Id="rId3" Type="http://schemas.openxmlformats.org/officeDocument/2006/relationships/image" Target="../media/image33.emf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17" Type="http://schemas.openxmlformats.org/officeDocument/2006/relationships/image" Target="../media/image36.emf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3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5" Type="http://schemas.openxmlformats.org/officeDocument/2006/relationships/image" Target="../media/image34.png"/><Relationship Id="rId10" Type="http://schemas.openxmlformats.org/officeDocument/2006/relationships/image" Target="../media/image7.emf"/><Relationship Id="rId4" Type="http://schemas.openxmlformats.org/officeDocument/2006/relationships/image" Target="../media/image1.emf"/><Relationship Id="rId9" Type="http://schemas.openxmlformats.org/officeDocument/2006/relationships/image" Target="../media/image6.emf"/><Relationship Id="rId1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5" Type="http://schemas.openxmlformats.org/officeDocument/2006/relationships/image" Target="../media/image14.png"/><Relationship Id="rId10" Type="http://schemas.openxmlformats.org/officeDocument/2006/relationships/image" Target="../media/image7.emf"/><Relationship Id="rId4" Type="http://schemas.openxmlformats.org/officeDocument/2006/relationships/image" Target="../media/image1.emf"/><Relationship Id="rId9" Type="http://schemas.openxmlformats.org/officeDocument/2006/relationships/image" Target="../media/image6.emf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13" Type="http://schemas.openxmlformats.org/officeDocument/2006/relationships/image" Target="../media/image7.emf"/><Relationship Id="rId3" Type="http://schemas.openxmlformats.org/officeDocument/2006/relationships/image" Target="../media/image15.jpeg"/><Relationship Id="rId7" Type="http://schemas.openxmlformats.org/officeDocument/2006/relationships/image" Target="../media/image1.emf"/><Relationship Id="rId12" Type="http://schemas.openxmlformats.org/officeDocument/2006/relationships/image" Target="../media/image6.emf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11" Type="http://schemas.openxmlformats.org/officeDocument/2006/relationships/image" Target="../media/image5.emf"/><Relationship Id="rId5" Type="http://schemas.openxmlformats.org/officeDocument/2006/relationships/image" Target="../media/image17.jpeg"/><Relationship Id="rId15" Type="http://schemas.openxmlformats.org/officeDocument/2006/relationships/image" Target="../media/image9.png"/><Relationship Id="rId10" Type="http://schemas.openxmlformats.org/officeDocument/2006/relationships/image" Target="../media/image4.emf"/><Relationship Id="rId4" Type="http://schemas.openxmlformats.org/officeDocument/2006/relationships/image" Target="../media/image16.jpeg"/><Relationship Id="rId9" Type="http://schemas.openxmlformats.org/officeDocument/2006/relationships/image" Target="../media/image3.emf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png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845874" y="-47506"/>
            <a:ext cx="8298126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800" b="1" kern="0" dirty="0">
                <a:solidFill>
                  <a:srgbClr val="053D09"/>
                </a:solidFill>
                <a:ea typeface="Verdana" charset="0"/>
                <a:cs typeface="Verdana" charset="0"/>
              </a:rPr>
              <a:t>Structure Matters: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800" b="1" kern="0" dirty="0">
                <a:solidFill>
                  <a:srgbClr val="053D09"/>
                </a:solidFill>
                <a:ea typeface="Verdana" charset="0"/>
                <a:cs typeface="Verdana" charset="0"/>
              </a:rPr>
              <a:t>21 Teaching Strategies to Promote Student Engagement and Cultivate Classroom Equity and Inclusion</a:t>
            </a:r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1489737" y="2395855"/>
            <a:ext cx="7010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7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013737" y="4273550"/>
            <a:ext cx="39624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1451637" y="2580640"/>
            <a:ext cx="7086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Kimberly D. Tanner, Ph.D.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Professor, Department of Biology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San Francisco State University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Director, SEPAL</a:t>
            </a:r>
          </a:p>
        </p:txBody>
      </p:sp>
    </p:spTree>
    <p:extLst>
      <p:ext uri="{BB962C8B-B14F-4D97-AF65-F5344CB8AC3E}">
        <p14:creationId xmlns:p14="http://schemas.microsoft.com/office/powerpoint/2010/main" val="43140532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4" name="TextBox 7"/>
          <p:cNvSpPr txBox="1">
            <a:spLocks noChangeArrowheads="1"/>
          </p:cNvSpPr>
          <p:nvPr/>
        </p:nvSpPr>
        <p:spPr bwMode="auto">
          <a:xfrm>
            <a:off x="1444625" y="2160588"/>
            <a:ext cx="711835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2250" indent="-222250">
              <a:buFont typeface="Arial" pitchFamily="-110" charset="0"/>
              <a:buChar char="•"/>
              <a:defRPr/>
            </a:pPr>
            <a:r>
              <a:rPr lang="en-US" sz="44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 Construct a mobile with </a:t>
            </a:r>
            <a:r>
              <a:rPr lang="en-US" sz="4400" b="1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a partner.</a:t>
            </a:r>
            <a:endParaRPr lang="en-US" sz="4400" b="1" dirty="0">
              <a:solidFill>
                <a:srgbClr val="3366FF"/>
              </a:solidFill>
              <a:latin typeface="Calibri" pitchFamily="-110" charset="0"/>
              <a:ea typeface="Calibri" pitchFamily="-110" charset="0"/>
              <a:cs typeface="Calibri" pitchFamily="-110" charset="0"/>
            </a:endParaRPr>
          </a:p>
          <a:p>
            <a:pPr>
              <a:buFont typeface="Arial" pitchFamily="-110" charset="0"/>
              <a:buChar char="•"/>
              <a:defRPr/>
            </a:pPr>
            <a:endParaRPr lang="en-US" sz="1000" b="1" dirty="0">
              <a:solidFill>
                <a:srgbClr val="3366FF"/>
              </a:solidFill>
              <a:latin typeface="Calibri" pitchFamily="-110" charset="0"/>
              <a:ea typeface="Calibri" pitchFamily="-110" charset="0"/>
              <a:cs typeface="Calibri" pitchFamily="-110" charset="0"/>
            </a:endParaRPr>
          </a:p>
          <a:p>
            <a:pPr marL="222250" indent="-222250">
              <a:buFont typeface="Arial" pitchFamily="-110" charset="0"/>
              <a:buChar char="•"/>
              <a:defRPr/>
            </a:pPr>
            <a:r>
              <a:rPr lang="en-US" sz="44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 You will have ~10 minutes to construct your mobile.</a:t>
            </a:r>
          </a:p>
        </p:txBody>
      </p:sp>
      <p:grpSp>
        <p:nvGrpSpPr>
          <p:cNvPr id="116739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16740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1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2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3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4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5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6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7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8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9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50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itle 1"/>
          <p:cNvSpPr txBox="1">
            <a:spLocks/>
          </p:cNvSpPr>
          <p:nvPr/>
        </p:nvSpPr>
        <p:spPr>
          <a:xfrm>
            <a:off x="925513" y="100012"/>
            <a:ext cx="8218487" cy="12715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A Common Experience: </a:t>
            </a:r>
            <a:br>
              <a:rPr lang="en-US" sz="4800" b="1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4800" b="1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Building Mobiles</a:t>
            </a:r>
            <a:endParaRPr lang="en-US" sz="4800" dirty="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1135666" y="1663094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063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349375" y="1897063"/>
            <a:ext cx="73977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4625" indent="-174625">
              <a:buFont typeface="Arial" charset="0"/>
              <a:buChar char="•"/>
            </a:pPr>
            <a:r>
              <a:rPr lang="en-US" sz="3600" b="1" dirty="0">
                <a:solidFill>
                  <a:srgbClr val="3366FF"/>
                </a:solidFill>
              </a:rPr>
              <a:t> How </a:t>
            </a:r>
            <a:r>
              <a:rPr lang="en-US" sz="3600" b="1" i="1" dirty="0">
                <a:solidFill>
                  <a:srgbClr val="3366FF"/>
                </a:solidFill>
              </a:rPr>
              <a:t>aware </a:t>
            </a:r>
            <a:r>
              <a:rPr lang="en-US" sz="3600" b="1" dirty="0">
                <a:solidFill>
                  <a:srgbClr val="3366FF"/>
                </a:solidFill>
              </a:rPr>
              <a:t>were you about what materials other groups had?   </a:t>
            </a:r>
          </a:p>
          <a:p>
            <a:pPr marL="174625" indent="-174625">
              <a:buFont typeface="Arial" charset="0"/>
              <a:buChar char="•"/>
            </a:pPr>
            <a:endParaRPr lang="en-US" sz="300" b="1" dirty="0">
              <a:solidFill>
                <a:srgbClr val="3366FF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349375" y="3113088"/>
            <a:ext cx="73977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4625" indent="-174625">
              <a:buFont typeface="Arial" charset="0"/>
              <a:buChar char="•"/>
            </a:pPr>
            <a:r>
              <a:rPr lang="en-US" sz="3600" b="1" dirty="0">
                <a:solidFill>
                  <a:srgbClr val="3366FF"/>
                </a:solidFill>
              </a:rPr>
              <a:t> If you were </a:t>
            </a:r>
            <a:r>
              <a:rPr lang="en-US" sz="3600" b="1" i="1" dirty="0">
                <a:solidFill>
                  <a:srgbClr val="3366FF"/>
                </a:solidFill>
              </a:rPr>
              <a:t>aware</a:t>
            </a:r>
            <a:r>
              <a:rPr lang="en-US" sz="3600" b="1" dirty="0">
                <a:solidFill>
                  <a:srgbClr val="3366FF"/>
                </a:solidFill>
              </a:rPr>
              <a:t>, how did it feel to have different materials than other groups? </a:t>
            </a:r>
            <a:endParaRPr lang="en-US" sz="3600" b="1" dirty="0">
              <a:solidFill>
                <a:srgbClr val="3366FF"/>
              </a:solidFill>
              <a:cs typeface="Calibri" charset="0"/>
            </a:endParaRPr>
          </a:p>
        </p:txBody>
      </p:sp>
      <p:grpSp>
        <p:nvGrpSpPr>
          <p:cNvPr id="118789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18790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1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2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3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4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5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6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7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8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9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800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itle 1"/>
          <p:cNvSpPr txBox="1">
            <a:spLocks/>
          </p:cNvSpPr>
          <p:nvPr/>
        </p:nvSpPr>
        <p:spPr>
          <a:xfrm>
            <a:off x="925513" y="-158750"/>
            <a:ext cx="8218487" cy="1593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Debriefing the Mobiles Experience: </a:t>
            </a:r>
            <a:br>
              <a:rPr lang="en-US" sz="40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40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About Awareness…</a:t>
            </a:r>
            <a:endParaRPr lang="en-US" sz="4000" dirty="0">
              <a:solidFill>
                <a:srgbClr val="FF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1135666" y="1413242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7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20838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39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0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1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2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3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4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5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6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7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48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itle 1"/>
          <p:cNvSpPr txBox="1">
            <a:spLocks/>
          </p:cNvSpPr>
          <p:nvPr/>
        </p:nvSpPr>
        <p:spPr>
          <a:xfrm>
            <a:off x="925513" y="-158750"/>
            <a:ext cx="8218487" cy="1593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Debriefing the Mobiles Experience: </a:t>
            </a:r>
            <a:br>
              <a:rPr lang="en-US" sz="40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4000" b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About Actions…</a:t>
            </a:r>
            <a:endParaRPr lang="en-US" sz="4000" dirty="0">
              <a:solidFill>
                <a:srgbClr val="FF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79500" y="2503734"/>
            <a:ext cx="80645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rgbClr val="3366FF"/>
                </a:solidFill>
                <a:latin typeface="+mn-lt"/>
              </a:rPr>
              <a:t>• Did your team</a:t>
            </a:r>
            <a:r>
              <a:rPr lang="en-US" sz="3200" b="1" i="1" dirty="0">
                <a:solidFill>
                  <a:srgbClr val="3366FF"/>
                </a:solidFill>
                <a:latin typeface="+mn-lt"/>
              </a:rPr>
              <a:t> ask another team for  materials</a:t>
            </a:r>
            <a:r>
              <a:rPr lang="en-US" sz="3200" b="1" dirty="0">
                <a:solidFill>
                  <a:srgbClr val="3366FF"/>
                </a:solidFill>
                <a:latin typeface="+mn-lt"/>
              </a:rPr>
              <a:t>? Why or why not?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079500" y="3960087"/>
            <a:ext cx="80645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b="1" dirty="0">
                <a:solidFill>
                  <a:srgbClr val="3366FF"/>
                </a:solidFill>
                <a:latin typeface="+mn-lt"/>
              </a:rPr>
              <a:t>• Did your team </a:t>
            </a:r>
            <a:r>
              <a:rPr lang="en-US" sz="3200" b="1" i="1" dirty="0">
                <a:solidFill>
                  <a:srgbClr val="3366FF"/>
                </a:solidFill>
                <a:latin typeface="+mn-lt"/>
              </a:rPr>
              <a:t>offer another team </a:t>
            </a:r>
          </a:p>
          <a:p>
            <a:pPr eaLnBrk="1" hangingPunct="1"/>
            <a:r>
              <a:rPr lang="en-US" sz="3200" b="1" i="1" dirty="0">
                <a:solidFill>
                  <a:srgbClr val="3366FF"/>
                </a:solidFill>
                <a:latin typeface="+mn-lt"/>
              </a:rPr>
              <a:t>  materials</a:t>
            </a:r>
            <a:r>
              <a:rPr lang="en-US" sz="3200" b="1" dirty="0">
                <a:solidFill>
                  <a:srgbClr val="3366FF"/>
                </a:solidFill>
                <a:latin typeface="+mn-lt"/>
              </a:rPr>
              <a:t>? Why or why not?</a:t>
            </a: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1135666" y="1413242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8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14400" y="233794"/>
            <a:ext cx="8229600" cy="131921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solidFill>
                  <a:srgbClr val="0000FF"/>
                </a:solidFill>
                <a:ea typeface="+mj-ea"/>
                <a:cs typeface="+mj-cs"/>
              </a:rPr>
              <a:t>What might the “Resource Bag” represent in terms of how students experience classrooms differently from one another?</a:t>
            </a:r>
          </a:p>
        </p:txBody>
      </p:sp>
      <p:sp>
        <p:nvSpPr>
          <p:cNvPr id="26626" name="Rectangle 9"/>
          <p:cNvSpPr>
            <a:spLocks noChangeArrowheads="1"/>
          </p:cNvSpPr>
          <p:nvPr/>
        </p:nvSpPr>
        <p:spPr bwMode="auto">
          <a:xfrm>
            <a:off x="1072671" y="2011362"/>
            <a:ext cx="78613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Wingdings" charset="0"/>
                <a:cs typeface="Wingdings" charset="0"/>
              </a:rPr>
              <a:t></a:t>
            </a:r>
          </a:p>
          <a:p>
            <a:endParaRPr lang="en-US" b="1" dirty="0">
              <a:solidFill>
                <a:srgbClr val="0000FF"/>
              </a:solidFill>
              <a:latin typeface="Wingdings" charset="0"/>
              <a:cs typeface="Wingdings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Wingdings" charset="0"/>
                <a:cs typeface="Wingdings" charset="0"/>
              </a:rPr>
              <a:t>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  <a:latin typeface="Wingdings" charset="0"/>
                <a:cs typeface="Wingdings" charset="0"/>
              </a:rPr>
              <a:t>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  <a:latin typeface="Wingdings" charset="0"/>
                <a:cs typeface="Wingdings" charset="0"/>
              </a:rPr>
              <a:t>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  <a:latin typeface="Wingdings" charset="0"/>
                <a:cs typeface="Wingdings" charset="0"/>
              </a:rPr>
              <a:t>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  <a:latin typeface="Wingdings" charset="0"/>
                <a:cs typeface="Wingdings" charset="0"/>
              </a:rPr>
              <a:t>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  <a:latin typeface="Wingdings" charset="0"/>
                <a:cs typeface="Wingdings" charset="0"/>
              </a:rPr>
              <a:t>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>
              <a:solidFill>
                <a:srgbClr val="0000FF"/>
              </a:solidFill>
            </a:endParaRPr>
          </a:p>
          <a:p>
            <a:r>
              <a:rPr lang="en-US" b="1" dirty="0">
                <a:solidFill>
                  <a:srgbClr val="0000FF"/>
                </a:solidFill>
                <a:latin typeface="Wingdings" charset="0"/>
                <a:cs typeface="Wingdings" charset="0"/>
              </a:rPr>
              <a:t>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26627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26628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9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0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2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3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6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05860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/>
          <p:cNvSpPr>
            <a:spLocks noGrp="1"/>
          </p:cNvSpPr>
          <p:nvPr>
            <p:ph type="title"/>
          </p:nvPr>
        </p:nvSpPr>
        <p:spPr>
          <a:xfrm>
            <a:off x="925513" y="100012"/>
            <a:ext cx="8218487" cy="1271587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A Common Experience: </a:t>
            </a:r>
            <a:br>
              <a:rPr lang="en-US" sz="48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48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Building Mobiles</a:t>
            </a:r>
            <a:endParaRPr lang="en-US" sz="4800" dirty="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16739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16740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1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2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3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4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5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6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7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8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9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50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1114849" y="1642273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925513" y="1765171"/>
            <a:ext cx="8253676" cy="5016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6600"/>
                </a:solidFill>
              </a:rPr>
              <a:t> Adapted from Lawrence, S. M. (1998). Unveiling positions of privilege: A hands-on approach to understanding racism.</a:t>
            </a:r>
          </a:p>
          <a:p>
            <a:pPr algn="ctr"/>
            <a:r>
              <a:rPr lang="en-US" sz="3200" b="1" dirty="0">
                <a:solidFill>
                  <a:srgbClr val="FF6600"/>
                </a:solidFill>
              </a:rPr>
              <a:t>Teaching of Psychology, 25, 198-200.</a:t>
            </a:r>
          </a:p>
          <a:p>
            <a:pPr algn="ctr"/>
            <a:endParaRPr lang="en-US" sz="3200" b="1" dirty="0">
              <a:solidFill>
                <a:srgbClr val="FF6600"/>
              </a:solidFill>
            </a:endParaRPr>
          </a:p>
          <a:p>
            <a:pPr algn="ctr"/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McIntosh, P. (2003). White privilege:</a:t>
            </a:r>
          </a:p>
          <a:p>
            <a:pPr algn="ctr"/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Unpacking the invisible knapsack.</a:t>
            </a:r>
          </a:p>
          <a:p>
            <a:pPr algn="ctr"/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In S. </a:t>
            </a:r>
            <a:r>
              <a:rPr lang="en-US" sz="3200" b="1" dirty="0" err="1">
                <a:solidFill>
                  <a:schemeClr val="accent2">
                    <a:lumMod val="75000"/>
                  </a:schemeClr>
                </a:solidFill>
              </a:rPr>
              <a:t>Plous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 (Ed.), Understanding Prejudice and Discrimination (pp. 191-195). New York: McGraw-Hill. </a:t>
            </a:r>
          </a:p>
        </p:txBody>
      </p:sp>
    </p:spTree>
    <p:extLst>
      <p:ext uri="{BB962C8B-B14F-4D97-AF65-F5344CB8AC3E}">
        <p14:creationId xmlns:p14="http://schemas.microsoft.com/office/powerpoint/2010/main" val="2587948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/>
          <p:cNvSpPr>
            <a:spLocks noGrp="1"/>
          </p:cNvSpPr>
          <p:nvPr>
            <p:ph type="title"/>
          </p:nvPr>
        </p:nvSpPr>
        <p:spPr>
          <a:xfrm>
            <a:off x="925513" y="224939"/>
            <a:ext cx="8218487" cy="995362"/>
          </a:xfrm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  <a:defRPr/>
            </a:pPr>
            <a:r>
              <a:rPr lang="en-US" sz="4000" b="1" dirty="0">
                <a:solidFill>
                  <a:srgbClr val="000000"/>
                </a:solidFill>
              </a:rPr>
              <a:t>Big Idea: Structuring Learning Environments Promotes Fairness and Access for All Students</a:t>
            </a:r>
          </a:p>
        </p:txBody>
      </p:sp>
      <p:grpSp>
        <p:nvGrpSpPr>
          <p:cNvPr id="116739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16740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1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2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3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4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5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6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7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8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9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50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25513" y="1792868"/>
            <a:ext cx="696424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69850" indent="-7938" eaLnBrk="1" hangingPunct="1">
              <a:tabLst>
                <a:tab pos="2747963" algn="l"/>
              </a:tabLst>
            </a:pPr>
            <a:r>
              <a:rPr lang="en-US" sz="2800" b="1" dirty="0">
                <a:solidFill>
                  <a:srgbClr val="FF0000"/>
                </a:solidFill>
                <a:latin typeface="+mn-lt"/>
              </a:rPr>
              <a:t>Unstructured learning environments can lead to unfairness, feelings of exclusion, and collisions of students’ cultural backgrounds with the learning environment.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976874" y="3551946"/>
            <a:ext cx="61671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2800" b="1" dirty="0">
                <a:solidFill>
                  <a:srgbClr val="3366FF"/>
                </a:solidFill>
                <a:latin typeface="+mn-lt"/>
              </a:rPr>
              <a:t>Adding structure to learning environments can mitigate unfairness, promote feelings of inclusion, and promote student success.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932193" y="5475729"/>
            <a:ext cx="766535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4625" indent="-1746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7938" indent="-7938" eaLnBrk="1" hangingPunct="1"/>
            <a:r>
              <a:rPr lang="en-US" sz="2800" b="1" dirty="0">
                <a:solidFill>
                  <a:srgbClr val="008000"/>
                </a:solidFill>
                <a:latin typeface="+mn-lt"/>
              </a:rPr>
              <a:t>One concrete step towards providing access for all students is to use teaching strategies to add structure to learning environments.</a:t>
            </a: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1135666" y="1642273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0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/>
          <p:cNvSpPr>
            <a:spLocks noGrp="1"/>
          </p:cNvSpPr>
          <p:nvPr>
            <p:ph type="title"/>
          </p:nvPr>
        </p:nvSpPr>
        <p:spPr>
          <a:xfrm>
            <a:off x="925513" y="-201324"/>
            <a:ext cx="8218487" cy="1600363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sz="3200" b="1" dirty="0">
                <a:solidFill>
                  <a:srgbClr val="000000"/>
                </a:solidFill>
              </a:rPr>
              <a:t>Big Idea: Structuring Learning Environments Promotes Fairness and Access for All Students</a:t>
            </a:r>
            <a:endParaRPr lang="en-US" sz="3200" b="1" dirty="0"/>
          </a:p>
        </p:txBody>
      </p:sp>
      <p:grpSp>
        <p:nvGrpSpPr>
          <p:cNvPr id="116739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16740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1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2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3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4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5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6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7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8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9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50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24-Point Star 16"/>
          <p:cNvSpPr/>
          <p:nvPr/>
        </p:nvSpPr>
        <p:spPr>
          <a:xfrm>
            <a:off x="5325289" y="1156360"/>
            <a:ext cx="3646487" cy="2901950"/>
          </a:xfrm>
          <a:prstGeom prst="star24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STUDENT DEFICIT MODEL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6209" y="1821874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Moving away from assumptions that students are lacking…</a:t>
            </a:r>
            <a:endParaRPr 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6209" y="4374023"/>
            <a:ext cx="46428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8000"/>
                </a:solidFill>
              </a:rPr>
              <a:t>Moving towards the idea that learning environments are lacking (in structure)…</a:t>
            </a:r>
            <a:endParaRPr lang="en-US" sz="3600" dirty="0"/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1135666" y="1288316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24-Point Star 20"/>
          <p:cNvSpPr/>
          <p:nvPr/>
        </p:nvSpPr>
        <p:spPr>
          <a:xfrm>
            <a:off x="5188238" y="4079834"/>
            <a:ext cx="4058794" cy="2968410"/>
          </a:xfrm>
          <a:prstGeom prst="star24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LEARNING ENVIRONMENT DEFICIT MODEL</a:t>
            </a:r>
          </a:p>
        </p:txBody>
      </p:sp>
    </p:spTree>
    <p:extLst>
      <p:ext uri="{BB962C8B-B14F-4D97-AF65-F5344CB8AC3E}">
        <p14:creationId xmlns:p14="http://schemas.microsoft.com/office/powerpoint/2010/main" val="377786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/>
      <p:bldP spid="5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7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43200" y="3795643"/>
            <a:ext cx="6400800" cy="33565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13620" y="1358898"/>
            <a:ext cx="6261100" cy="24003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1013620" y="-66074"/>
            <a:ext cx="8218487" cy="136954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  <a:defRPr/>
            </a:pPr>
            <a:r>
              <a:rPr lang="en-US" b="1" dirty="0">
                <a:solidFill>
                  <a:srgbClr val="000000"/>
                </a:solidFill>
              </a:rPr>
              <a:t>The Results of Unstructured Classroom Environments</a:t>
            </a: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1196183" y="1270002"/>
            <a:ext cx="78533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9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35849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0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1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2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3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4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5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6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7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8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9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Oval Callout 21"/>
          <p:cNvSpPr>
            <a:spLocks noChangeArrowheads="1"/>
          </p:cNvSpPr>
          <p:nvPr/>
        </p:nvSpPr>
        <p:spPr bwMode="auto">
          <a:xfrm>
            <a:off x="1296723" y="52389"/>
            <a:ext cx="7792242" cy="3092450"/>
          </a:xfrm>
          <a:prstGeom prst="wedgeEllipseCallout">
            <a:avLst>
              <a:gd name="adj1" fmla="val -50030"/>
              <a:gd name="adj2" fmla="val 78759"/>
            </a:avLst>
          </a:prstGeom>
          <a:solidFill>
            <a:srgbClr val="FFFF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marL="468313">
              <a:defRPr/>
            </a:pPr>
            <a:r>
              <a:rPr lang="en-US" sz="2800" b="1" dirty="0">
                <a:solidFill>
                  <a:srgbClr val="000000"/>
                </a:solidFill>
                <a:latin typeface="+mn-lt"/>
                <a:ea typeface="+mn-ea"/>
              </a:rPr>
              <a:t>But Kimberly, </a:t>
            </a:r>
          </a:p>
          <a:p>
            <a:pPr marL="468313">
              <a:defRPr/>
            </a:pPr>
            <a:r>
              <a:rPr lang="en-US" sz="2800" b="1" i="1" u="sng" dirty="0">
                <a:solidFill>
                  <a:srgbClr val="000000"/>
                </a:solidFill>
                <a:latin typeface="+mn-lt"/>
                <a:ea typeface="+mn-ea"/>
              </a:rPr>
              <a:t>what can I do tomorrow</a:t>
            </a:r>
            <a:r>
              <a:rPr lang="en-US" sz="2800" b="1" dirty="0">
                <a:solidFill>
                  <a:srgbClr val="000000"/>
                </a:solidFill>
                <a:latin typeface="+mn-lt"/>
                <a:ea typeface="+mn-ea"/>
              </a:rPr>
              <a:t> </a:t>
            </a:r>
          </a:p>
          <a:p>
            <a:pPr marL="468313">
              <a:defRPr/>
            </a:pPr>
            <a:r>
              <a:rPr lang="en-US" sz="2800" b="1" dirty="0">
                <a:solidFill>
                  <a:srgbClr val="000000"/>
                </a:solidFill>
                <a:latin typeface="+mn-lt"/>
                <a:ea typeface="+mn-ea"/>
              </a:rPr>
              <a:t>to make my classroom, </a:t>
            </a:r>
          </a:p>
          <a:p>
            <a:pPr marL="468313">
              <a:defRPr/>
            </a:pPr>
            <a:r>
              <a:rPr lang="en-US" sz="2800" b="1" dirty="0">
                <a:solidFill>
                  <a:srgbClr val="000000"/>
                </a:solidFill>
                <a:latin typeface="+mn-lt"/>
                <a:ea typeface="+mn-ea"/>
              </a:rPr>
              <a:t>lab meeting, faculty meeting, </a:t>
            </a:r>
            <a:r>
              <a:rPr lang="en-US" sz="1600" b="1" dirty="0">
                <a:solidFill>
                  <a:srgbClr val="000000"/>
                </a:solidFill>
                <a:latin typeface="+mn-lt"/>
                <a:ea typeface="+mn-ea"/>
              </a:rPr>
              <a:t>(name any number of professional science environments</a:t>
            </a:r>
            <a:r>
              <a:rPr lang="mr-IN" sz="1600" b="1" dirty="0">
                <a:solidFill>
                  <a:srgbClr val="000000"/>
                </a:solidFill>
                <a:latin typeface="+mn-lt"/>
                <a:ea typeface="+mn-ea"/>
              </a:rPr>
              <a:t>…</a:t>
            </a:r>
            <a:r>
              <a:rPr lang="en-US" sz="1600" b="1" dirty="0">
                <a:solidFill>
                  <a:srgbClr val="000000"/>
                </a:solidFill>
                <a:latin typeface="+mn-lt"/>
                <a:ea typeface="+mn-ea"/>
              </a:rPr>
              <a:t>conferences, seminar talks, </a:t>
            </a:r>
            <a:r>
              <a:rPr lang="en-US" sz="1600" b="1" dirty="0" err="1">
                <a:solidFill>
                  <a:srgbClr val="000000"/>
                </a:solidFill>
                <a:latin typeface="+mn-lt"/>
                <a:ea typeface="+mn-ea"/>
              </a:rPr>
              <a:t>etc</a:t>
            </a:r>
            <a:r>
              <a:rPr lang="en-US" sz="1600" b="1" dirty="0">
                <a:solidFill>
                  <a:srgbClr val="000000"/>
                </a:solidFill>
                <a:latin typeface="+mn-lt"/>
                <a:ea typeface="+mn-ea"/>
              </a:rPr>
              <a:t>), </a:t>
            </a:r>
          </a:p>
          <a:p>
            <a:pPr marL="468313">
              <a:defRPr/>
            </a:pPr>
            <a:r>
              <a:rPr lang="en-US" sz="2800" b="1" dirty="0">
                <a:solidFill>
                  <a:srgbClr val="000000"/>
                </a:solidFill>
                <a:latin typeface="+mn-lt"/>
                <a:ea typeface="+mn-ea"/>
              </a:rPr>
              <a:t>more fair and more inclusive?!?!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58445" y="3677478"/>
            <a:ext cx="6461314" cy="30439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3913335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1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30052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3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4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5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6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7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8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9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0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1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2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1319722" y="1707664"/>
            <a:ext cx="7699375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95288" indent="-395288">
              <a:defRPr/>
            </a:pPr>
            <a:r>
              <a:rPr lang="en-US" sz="36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• With a new partner, read through and discuss the descriptions of the </a:t>
            </a:r>
          </a:p>
          <a:p>
            <a:pPr marL="395288" indent="-395288">
              <a:defRPr/>
            </a:pPr>
            <a:r>
              <a:rPr lang="en-US" sz="36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	21 Teaching Strategies…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933450" y="6350"/>
            <a:ext cx="8218488" cy="1576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>
                <a:latin typeface="Arial" charset="0"/>
                <a:ea typeface="ＭＳ Ｐゴシック" charset="0"/>
                <a:cs typeface="Arial" charset="0"/>
              </a:rPr>
              <a:t>Strategies That Structure Learning Environments and Promote Fairness in Undergraduate Classrooms</a:t>
            </a:r>
            <a:endParaRPr lang="en-US" sz="3200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1135666" y="1642273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319721" y="3918878"/>
            <a:ext cx="7832217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• In the margin, mark strategies with…</a:t>
            </a:r>
          </a:p>
          <a:p>
            <a:pPr>
              <a:defRPr/>
            </a:pPr>
            <a:r>
              <a:rPr lang="en-US" sz="36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	</a:t>
            </a:r>
            <a:r>
              <a:rPr lang="en-US" sz="36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– a “?” if you’d like to know more 	</a:t>
            </a:r>
          </a:p>
          <a:p>
            <a:pPr>
              <a:defRPr/>
            </a:pPr>
            <a:r>
              <a:rPr lang="en-US" sz="36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	– a “</a:t>
            </a:r>
            <a:r>
              <a:rPr lang="en-US" sz="3600" b="1" dirty="0">
                <a:solidFill>
                  <a:srgbClr val="008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✔</a:t>
            </a:r>
            <a:r>
              <a:rPr lang="en-US" sz="36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”</a:t>
            </a:r>
            <a:r>
              <a:rPr lang="en-US" sz="3600" b="1" dirty="0">
                <a:solidFill>
                  <a:srgbClr val="008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 </a:t>
            </a:r>
            <a:r>
              <a:rPr lang="en-US" sz="36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  <a:sym typeface="Zapf Dingbats"/>
              </a:rPr>
              <a:t>if it’s already </a:t>
            </a:r>
            <a:r>
              <a:rPr lang="en-US" sz="36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familiar to you</a:t>
            </a:r>
          </a:p>
        </p:txBody>
      </p:sp>
    </p:spTree>
    <p:extLst>
      <p:ext uri="{BB962C8B-B14F-4D97-AF65-F5344CB8AC3E}">
        <p14:creationId xmlns:p14="http://schemas.microsoft.com/office/powerpoint/2010/main" val="208757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925513" y="-280988"/>
            <a:ext cx="8218487" cy="1254126"/>
          </a:xfrm>
        </p:spPr>
        <p:txBody>
          <a:bodyPr/>
          <a:lstStyle/>
          <a:p>
            <a:pPr eaLnBrk="1" hangingPunct="1"/>
            <a:r>
              <a:rPr lang="en-US" altLang="en-US" b="1" dirty="0">
                <a:solidFill>
                  <a:srgbClr val="000000"/>
                </a:solidFill>
              </a:rPr>
              <a:t>Think and write on an index card!</a:t>
            </a:r>
          </a:p>
        </p:txBody>
      </p:sp>
      <p:grpSp>
        <p:nvGrpSpPr>
          <p:cNvPr id="17412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7417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9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1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2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3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4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5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6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7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3" name="Line 9"/>
          <p:cNvSpPr>
            <a:spLocks noChangeShapeType="1"/>
          </p:cNvSpPr>
          <p:nvPr/>
        </p:nvSpPr>
        <p:spPr bwMode="auto">
          <a:xfrm>
            <a:off x="1135063" y="871538"/>
            <a:ext cx="78533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Content Placeholder 2"/>
          <p:cNvSpPr txBox="1">
            <a:spLocks/>
          </p:cNvSpPr>
          <p:nvPr/>
        </p:nvSpPr>
        <p:spPr bwMode="auto">
          <a:xfrm>
            <a:off x="444500" y="1002741"/>
            <a:ext cx="54229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en-US" dirty="0">
                <a:solidFill>
                  <a:srgbClr val="3010FF"/>
                </a:solidFill>
                <a:latin typeface="Arial" charset="0"/>
              </a:rPr>
              <a:t>		</a:t>
            </a:r>
            <a:r>
              <a:rPr lang="en-US" altLang="en-US" b="1" dirty="0">
                <a:solidFill>
                  <a:srgbClr val="3010FF"/>
                </a:solidFill>
                <a:latin typeface="Arial" charset="0"/>
              </a:rPr>
              <a:t>1.  Your name </a:t>
            </a:r>
          </a:p>
        </p:txBody>
      </p:sp>
      <p:sp>
        <p:nvSpPr>
          <p:cNvPr id="17415" name="Rectangle 24"/>
          <p:cNvSpPr>
            <a:spLocks noChangeArrowheads="1"/>
          </p:cNvSpPr>
          <p:nvPr/>
        </p:nvSpPr>
        <p:spPr bwMode="auto">
          <a:xfrm>
            <a:off x="444500" y="1619108"/>
            <a:ext cx="5384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1073150" indent="-6159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2.  Your position and  department/program</a:t>
            </a:r>
          </a:p>
        </p:txBody>
      </p: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444499" y="2717381"/>
            <a:ext cx="6383021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958850" indent="-5016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rgbClr val="3010FF"/>
                </a:solidFill>
                <a:latin typeface="Arial" charset="0"/>
              </a:rPr>
              <a:t>3. What is your strongest memory of being a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rgbClr val="3010FF"/>
                </a:solidFill>
                <a:latin typeface="Arial" charset="0"/>
              </a:rPr>
              <a:t>	student in an under-graduate classroom?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44501" y="4800600"/>
            <a:ext cx="68284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8850" lvl="1" indent="-501650"/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4. What are two important things to know about who you are as </a:t>
            </a:r>
            <a:r>
              <a:rPr lang="en-US" sz="3200" b="1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a person and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what you value?</a:t>
            </a:r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id="{5F91C6B4-D77A-1440-8278-8A8956B10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026671" y="987501"/>
            <a:ext cx="32575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8979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itle 1"/>
          <p:cNvSpPr>
            <a:spLocks noGrp="1"/>
          </p:cNvSpPr>
          <p:nvPr>
            <p:ph type="title"/>
          </p:nvPr>
        </p:nvSpPr>
        <p:spPr>
          <a:xfrm>
            <a:off x="933450" y="6350"/>
            <a:ext cx="8218488" cy="1576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>
                <a:latin typeface="Arial" charset="0"/>
                <a:ea typeface="ＭＳ Ｐゴシック" charset="0"/>
                <a:cs typeface="Arial" charset="0"/>
              </a:rPr>
              <a:t>Strategies That Structure Learning Environments and Promote Fairness in Undergraduate Classrooms</a:t>
            </a:r>
            <a:endParaRPr lang="en-US" sz="3200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grpSp>
        <p:nvGrpSpPr>
          <p:cNvPr id="130051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30052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3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4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5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6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7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8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9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0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1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2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1444624" y="1935664"/>
            <a:ext cx="76993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2250" indent="-222250">
              <a:buFont typeface="Arial" pitchFamily="-110" charset="0"/>
              <a:buChar char="•"/>
              <a:defRPr/>
            </a:pPr>
            <a:r>
              <a:rPr lang="en-US" sz="32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With your partner, self-assess your previous experience using each of the 21 Teaching Strategies and record this on the worksheet on the back.  </a:t>
            </a:r>
            <a:endParaRPr lang="en-US" sz="3200" b="1" dirty="0">
              <a:solidFill>
                <a:srgbClr val="008000"/>
              </a:solidFill>
              <a:latin typeface="Calibri" pitchFamily="-110" charset="0"/>
              <a:ea typeface="Calibri" pitchFamily="-110" charset="0"/>
              <a:cs typeface="Calibri" pitchFamily="-110" charset="0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1135666" y="1642273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444623" y="4269041"/>
            <a:ext cx="754407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• In particular, mark each strategy with …</a:t>
            </a:r>
          </a:p>
          <a:p>
            <a:pPr>
              <a:defRPr/>
            </a:pPr>
            <a:r>
              <a:rPr lang="en-US" sz="3600" b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	</a:t>
            </a:r>
            <a:r>
              <a:rPr lang="en-US" sz="28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		“N” for never used,</a:t>
            </a:r>
          </a:p>
          <a:p>
            <a:pPr>
              <a:defRPr/>
            </a:pPr>
            <a:r>
              <a:rPr lang="en-US" sz="28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			 “O” for occasionally use, or </a:t>
            </a:r>
          </a:p>
          <a:p>
            <a:pPr>
              <a:defRPr/>
            </a:pPr>
            <a:r>
              <a:rPr lang="en-US" sz="28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			 “R” for regularly use	</a:t>
            </a:r>
          </a:p>
          <a:p>
            <a:pPr>
              <a:defRPr/>
            </a:pPr>
            <a:r>
              <a:rPr lang="en-US" sz="2800" b="1" dirty="0">
                <a:solidFill>
                  <a:srgbClr val="008000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			 “W” for “would like to try!”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7326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itle 1"/>
          <p:cNvSpPr>
            <a:spLocks noGrp="1"/>
          </p:cNvSpPr>
          <p:nvPr>
            <p:ph type="title"/>
          </p:nvPr>
        </p:nvSpPr>
        <p:spPr>
          <a:xfrm>
            <a:off x="933450" y="6350"/>
            <a:ext cx="8218488" cy="1576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>
                <a:latin typeface="Arial" charset="0"/>
                <a:ea typeface="ＭＳ Ｐゴシック" charset="0"/>
                <a:cs typeface="Arial" charset="0"/>
              </a:rPr>
              <a:t>Strategies That Structure Learning Environments and Promote Fairness in Undergraduate Classrooms</a:t>
            </a:r>
            <a:endParaRPr lang="en-US" sz="3200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grpSp>
        <p:nvGrpSpPr>
          <p:cNvPr id="130051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30052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3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4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5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6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7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8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9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0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1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2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1135666" y="1642273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Callout 17">
            <a:extLst>
              <a:ext uri="{FF2B5EF4-FFF2-40B4-BE49-F238E27FC236}">
                <a16:creationId xmlns:a16="http://schemas.microsoft.com/office/drawing/2014/main" id="{A8B2F85C-C8AC-D54D-A869-2055B5A502C7}"/>
              </a:ext>
            </a:extLst>
          </p:cNvPr>
          <p:cNvSpPr/>
          <p:nvPr/>
        </p:nvSpPr>
        <p:spPr>
          <a:xfrm>
            <a:off x="933450" y="1935664"/>
            <a:ext cx="8055244" cy="4805902"/>
          </a:xfrm>
          <a:prstGeom prst="wedgeEllipseCallout">
            <a:avLst>
              <a:gd name="adj1" fmla="val 47607"/>
              <a:gd name="adj2" fmla="val 46994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In what other professional settings could you use</a:t>
            </a:r>
          </a:p>
          <a:p>
            <a:pPr algn="ctr"/>
            <a:r>
              <a:rPr lang="en-US" sz="3600" b="1" dirty="0">
                <a:solidFill>
                  <a:schemeClr val="tx1"/>
                </a:solidFill>
              </a:rPr>
              <a:t>these strategies to promote inclusion?</a:t>
            </a:r>
          </a:p>
        </p:txBody>
      </p:sp>
    </p:spTree>
    <p:extLst>
      <p:ext uri="{BB962C8B-B14F-4D97-AF65-F5344CB8AC3E}">
        <p14:creationId xmlns:p14="http://schemas.microsoft.com/office/powerpoint/2010/main" val="15736550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2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6393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5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7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9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0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2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3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itle 1"/>
          <p:cNvSpPr txBox="1">
            <a:spLocks/>
          </p:cNvSpPr>
          <p:nvPr/>
        </p:nvSpPr>
        <p:spPr>
          <a:xfrm>
            <a:off x="1013620" y="-66074"/>
            <a:ext cx="8218487" cy="1390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  <a:defRPr/>
            </a:pPr>
            <a:r>
              <a:rPr lang="en-US" b="1" dirty="0">
                <a:solidFill>
                  <a:srgbClr val="000000"/>
                </a:solidFill>
              </a:rPr>
              <a:t>How might Mobiles have been different if I had said…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>
            <a:off x="1196183" y="1409148"/>
            <a:ext cx="78533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Oval Callout 1"/>
          <p:cNvSpPr/>
          <p:nvPr/>
        </p:nvSpPr>
        <p:spPr>
          <a:xfrm>
            <a:off x="1307836" y="1600208"/>
            <a:ext cx="7680590" cy="4566675"/>
          </a:xfrm>
          <a:prstGeom prst="wedgeEllipseCallout">
            <a:avLst>
              <a:gd name="adj1" fmla="val -53029"/>
              <a:gd name="adj2" fmla="val 62093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rgbClr val="3010FF"/>
              </a:solidFill>
            </a:endParaRPr>
          </a:p>
          <a:p>
            <a:pPr algn="ctr"/>
            <a:r>
              <a:rPr lang="en-US" sz="3600" b="1" i="1" dirty="0">
                <a:solidFill>
                  <a:srgbClr val="3010FF"/>
                </a:solidFill>
              </a:rPr>
              <a:t>“I expect everyone to share resources and ask for the support </a:t>
            </a:r>
            <a:r>
              <a:rPr lang="en-US" sz="3600" b="1" i="1">
                <a:solidFill>
                  <a:srgbClr val="3010FF"/>
                </a:solidFill>
              </a:rPr>
              <a:t>they need.”</a:t>
            </a:r>
            <a:endParaRPr lang="en-US" sz="3600" b="1" i="1" dirty="0">
              <a:solidFill>
                <a:srgbClr val="3010FF"/>
              </a:solidFill>
            </a:endParaRPr>
          </a:p>
          <a:p>
            <a:pPr algn="ctr"/>
            <a:endParaRPr lang="en-US" sz="3600" b="1" i="1" dirty="0">
              <a:solidFill>
                <a:srgbClr val="3010FF"/>
              </a:solidFill>
            </a:endParaRPr>
          </a:p>
          <a:p>
            <a:pPr algn="ctr"/>
            <a:r>
              <a:rPr lang="en-US" sz="3600" b="1" dirty="0">
                <a:solidFill>
                  <a:srgbClr val="3010FF"/>
                </a:solidFill>
              </a:rPr>
              <a:t>(13 words)</a:t>
            </a:r>
          </a:p>
        </p:txBody>
      </p:sp>
    </p:spTree>
    <p:extLst>
      <p:ext uri="{BB962C8B-B14F-4D97-AF65-F5344CB8AC3E}">
        <p14:creationId xmlns:p14="http://schemas.microsoft.com/office/powerpoint/2010/main" val="3475394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7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itle 1"/>
          <p:cNvSpPr txBox="1">
            <a:spLocks/>
          </p:cNvSpPr>
          <p:nvPr/>
        </p:nvSpPr>
        <p:spPr>
          <a:xfrm>
            <a:off x="952936" y="-181107"/>
            <a:ext cx="8218488" cy="103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en-US" altLang="en-US" sz="3600" b="1" dirty="0"/>
              <a:t>Another Consideration: </a:t>
            </a:r>
            <a:r>
              <a:rPr lang="en-US" altLang="en-US" sz="3600" b="1" dirty="0">
                <a:solidFill>
                  <a:srgbClr val="3010FF"/>
                </a:solidFill>
              </a:rPr>
              <a:t>Instructor Talk</a:t>
            </a:r>
            <a:r>
              <a:rPr lang="mr-IN" altLang="en-US" sz="3600" b="1" dirty="0">
                <a:solidFill>
                  <a:srgbClr val="3010FF"/>
                </a:solidFill>
              </a:rPr>
              <a:t>…</a:t>
            </a:r>
            <a:r>
              <a:rPr lang="en-US" altLang="en-US" sz="3600" b="1" dirty="0">
                <a:solidFill>
                  <a:srgbClr val="3010FF"/>
                </a:solidFill>
              </a:rPr>
              <a:t> </a:t>
            </a:r>
            <a:endParaRPr lang="en-US" altLang="en-US" sz="3600" dirty="0">
              <a:solidFill>
                <a:srgbClr val="3010FF"/>
              </a:solidFill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1135665" y="638915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ular Callout 23"/>
          <p:cNvSpPr/>
          <p:nvPr/>
        </p:nvSpPr>
        <p:spPr>
          <a:xfrm>
            <a:off x="1451996" y="3053459"/>
            <a:ext cx="4476467" cy="1224589"/>
          </a:xfrm>
          <a:prstGeom prst="wedgeRectCallout">
            <a:avLst>
              <a:gd name="adj1" fmla="val -59309"/>
              <a:gd name="adj2" fmla="val 53398"/>
            </a:avLst>
          </a:prstGeom>
          <a:solidFill>
            <a:srgbClr val="0070C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/>
            <a:r>
              <a:rPr lang="en-US" dirty="0">
                <a:solidFill>
                  <a:srgbClr val="FFFFFF"/>
                </a:solidFill>
                <a:ea typeface="Calibri"/>
                <a:cs typeface="Calibri"/>
              </a:rPr>
              <a:t>“I don’t have a special email for you guys. You get the same email as my research colleagues and friends get. So anytime you want to email me, you use that.” </a:t>
            </a:r>
            <a:endParaRPr lang="en-US" i="1" dirty="0">
              <a:solidFill>
                <a:srgbClr val="FFFFFF"/>
              </a:solidFill>
            </a:endParaRPr>
          </a:p>
        </p:txBody>
      </p:sp>
      <p:sp>
        <p:nvSpPr>
          <p:cNvPr id="25" name="Rectangular Callout 24"/>
          <p:cNvSpPr/>
          <p:nvPr/>
        </p:nvSpPr>
        <p:spPr>
          <a:xfrm>
            <a:off x="4594030" y="4005994"/>
            <a:ext cx="4462340" cy="1338320"/>
          </a:xfrm>
          <a:prstGeom prst="wedgeRectCallout">
            <a:avLst>
              <a:gd name="adj1" fmla="val -81130"/>
              <a:gd name="adj2" fmla="val 8716"/>
            </a:avLst>
          </a:prstGeom>
          <a:solidFill>
            <a:srgbClr val="0070C0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“Some of the most important people in this room for you to be successful in [this course] are sitting around you, okay? They’re not up on the stage.”</a:t>
            </a:r>
          </a:p>
        </p:txBody>
      </p:sp>
      <p:sp>
        <p:nvSpPr>
          <p:cNvPr id="26" name="Rectangular Callout 25"/>
          <p:cNvSpPr/>
          <p:nvPr/>
        </p:nvSpPr>
        <p:spPr>
          <a:xfrm>
            <a:off x="6034788" y="5495431"/>
            <a:ext cx="2422299" cy="1302896"/>
          </a:xfrm>
          <a:prstGeom prst="wedgeRectCallout">
            <a:avLst>
              <a:gd name="adj1" fmla="val 72138"/>
              <a:gd name="adj2" fmla="val -21030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/>
              <a:t>“You don't need to sneak in. You're right on time today for a change.”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7549" y="778623"/>
            <a:ext cx="8089709" cy="21748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Rectangular Callout 26"/>
          <p:cNvSpPr/>
          <p:nvPr/>
        </p:nvSpPr>
        <p:spPr>
          <a:xfrm>
            <a:off x="1451996" y="5495431"/>
            <a:ext cx="4498464" cy="1356547"/>
          </a:xfrm>
          <a:prstGeom prst="wedgeRectCallout">
            <a:avLst>
              <a:gd name="adj1" fmla="val -58850"/>
              <a:gd name="adj2" fmla="val 4521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rgbClr val="FFFFFF"/>
                </a:solidFill>
              </a:rPr>
              <a:t>“Some people find that if you haven't had a basic biology class before coming in here, it's a little harder. You've got to learn some of those basic concepts a little faster than other folks.”</a:t>
            </a:r>
          </a:p>
        </p:txBody>
      </p:sp>
    </p:spTree>
    <p:extLst>
      <p:ext uri="{BB962C8B-B14F-4D97-AF65-F5344CB8AC3E}">
        <p14:creationId xmlns:p14="http://schemas.microsoft.com/office/powerpoint/2010/main" val="208701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7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0802894">
            <a:off x="197866" y="1586235"/>
            <a:ext cx="5055405" cy="17707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952936" y="-159842"/>
            <a:ext cx="8218488" cy="103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20000"/>
              </a:spcBef>
            </a:pPr>
            <a:r>
              <a:rPr lang="en-US" altLang="en-US" sz="3600" b="1" dirty="0"/>
              <a:t>Another Resource: </a:t>
            </a:r>
            <a:r>
              <a:rPr lang="en-US" altLang="en-US" sz="3600" b="1" dirty="0">
                <a:solidFill>
                  <a:srgbClr val="3010FF"/>
                </a:solidFill>
              </a:rPr>
              <a:t>Scientist Spotlights</a:t>
            </a:r>
            <a:r>
              <a:rPr lang="mr-IN" altLang="en-US" sz="3600" b="1" dirty="0">
                <a:solidFill>
                  <a:srgbClr val="3010FF"/>
                </a:solidFill>
              </a:rPr>
              <a:t>…</a:t>
            </a:r>
            <a:r>
              <a:rPr lang="en-US" altLang="en-US" sz="3600" b="1" dirty="0">
                <a:solidFill>
                  <a:srgbClr val="3010FF"/>
                </a:solidFill>
              </a:rPr>
              <a:t> </a:t>
            </a:r>
            <a:endParaRPr lang="en-US" altLang="en-US" sz="3600" dirty="0">
              <a:solidFill>
                <a:srgbClr val="3010FF"/>
              </a:solidFill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1135665" y="745240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80680" y="1352975"/>
            <a:ext cx="3950545" cy="54414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2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59031" y="4122681"/>
            <a:ext cx="3876753" cy="1403461"/>
          </a:xfrm>
        </p:spPr>
        <p:txBody>
          <a:bodyPr wrap="square">
            <a:spAutoFit/>
          </a:bodyPr>
          <a:lstStyle/>
          <a:p>
            <a:pPr eaLnBrk="1" hangingPunct="1"/>
            <a:r>
              <a:rPr lang="en-US" sz="2400" b="1" dirty="0">
                <a:solidFill>
                  <a:srgbClr val="3010FF"/>
                </a:solidFill>
                <a:latin typeface="Arial" charset="0"/>
                <a:ea typeface="ＭＳ Ｐゴシック" charset="0"/>
                <a:cs typeface="ＭＳ Ｐゴシック" charset="0"/>
              </a:rPr>
              <a:t>Professor Jeff </a:t>
            </a:r>
            <a:r>
              <a:rPr lang="en-US" sz="2400" b="1" dirty="0" err="1">
                <a:solidFill>
                  <a:srgbClr val="3010FF"/>
                </a:solidFill>
                <a:latin typeface="Arial" charset="0"/>
                <a:ea typeface="ＭＳ Ｐゴシック" charset="0"/>
                <a:cs typeface="ＭＳ Ｐゴシック" charset="0"/>
              </a:rPr>
              <a:t>Schinske</a:t>
            </a:r>
            <a:endParaRPr lang="en-US" sz="2400" b="1" dirty="0">
              <a:solidFill>
                <a:srgbClr val="3010FF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sz="1800" dirty="0">
                <a:solidFill>
                  <a:srgbClr val="3010FF"/>
                </a:solidFill>
                <a:latin typeface="Arial" charset="0"/>
                <a:ea typeface="ＭＳ Ｐゴシック" charset="0"/>
                <a:cs typeface="ＭＳ Ｐゴシック" charset="0"/>
              </a:rPr>
              <a:t>Tenured Biology Instructor</a:t>
            </a:r>
          </a:p>
          <a:p>
            <a:pPr eaLnBrk="1" hangingPunct="1"/>
            <a:r>
              <a:rPr lang="en-US" sz="1800" dirty="0">
                <a:solidFill>
                  <a:srgbClr val="3010FF"/>
                </a:solidFill>
                <a:latin typeface="Arial" charset="0"/>
                <a:ea typeface="ＭＳ Ｐゴシック" charset="0"/>
                <a:cs typeface="ＭＳ Ｐゴシック" charset="0"/>
              </a:rPr>
              <a:t>Foothill-De Anza Community College District</a:t>
            </a:r>
          </a:p>
        </p:txBody>
      </p:sp>
    </p:spTree>
    <p:extLst>
      <p:ext uri="{BB962C8B-B14F-4D97-AF65-F5344CB8AC3E}">
        <p14:creationId xmlns:p14="http://schemas.microsoft.com/office/powerpoint/2010/main" val="33418541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349" y="132465"/>
            <a:ext cx="5727700" cy="2387600"/>
          </a:xfrm>
          <a:prstGeom prst="rect">
            <a:avLst/>
          </a:prstGeom>
          <a:solidFill>
            <a:srgbClr val="FFFFFF"/>
          </a:solidFill>
          <a:ln w="57150" cmpd="sng">
            <a:solidFill>
              <a:srgbClr val="FF0000"/>
            </a:solidFill>
          </a:ln>
        </p:spPr>
      </p:pic>
      <p:sp>
        <p:nvSpPr>
          <p:cNvPr id="29698" name="Line 4"/>
          <p:cNvSpPr>
            <a:spLocks noChangeShapeType="1"/>
          </p:cNvSpPr>
          <p:nvPr/>
        </p:nvSpPr>
        <p:spPr bwMode="auto">
          <a:xfrm>
            <a:off x="995867" y="635772"/>
            <a:ext cx="751486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929891" y="-262663"/>
            <a:ext cx="8915664" cy="872034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53D09"/>
                </a:solidFill>
                <a:effectLst/>
                <a:uLnTx/>
                <a:uFillTx/>
                <a:ea typeface="+mj-ea"/>
                <a:cs typeface="+mj-cs"/>
              </a:rPr>
              <a:t>For Further </a:t>
            </a:r>
            <a:r>
              <a:rPr lang="en-US" sz="4800" b="1" dirty="0">
                <a:solidFill>
                  <a:srgbClr val="053D09"/>
                </a:solidFill>
                <a:ea typeface="+mj-ea"/>
                <a:cs typeface="+mj-cs"/>
              </a:rPr>
              <a:t>R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53D09"/>
                </a:solidFill>
                <a:effectLst/>
                <a:uLnTx/>
                <a:uFillTx/>
                <a:ea typeface="+mj-ea"/>
                <a:cs typeface="+mj-cs"/>
              </a:rPr>
              <a:t>eading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53D09"/>
                </a:solidFill>
                <a:effectLst/>
                <a:uLnTx/>
                <a:uFillTx/>
                <a:ea typeface="+mj-ea"/>
                <a:cs typeface="+mj-cs"/>
              </a:rPr>
              <a:t>…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grpSp>
        <p:nvGrpSpPr>
          <p:cNvPr id="9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1" name="Picture 22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1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0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9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8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1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1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7527" y="3704403"/>
            <a:ext cx="5720973" cy="1844807"/>
          </a:xfrm>
          <a:prstGeom prst="rect">
            <a:avLst/>
          </a:prstGeom>
          <a:solidFill>
            <a:srgbClr val="000000">
              <a:shade val="95000"/>
            </a:srgbClr>
          </a:solidFill>
          <a:ln w="57150" cap="sq" cmpd="sng">
            <a:solidFill>
              <a:srgbClr val="660066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76340" y="2066905"/>
            <a:ext cx="5778500" cy="2387600"/>
          </a:xfrm>
          <a:prstGeom prst="rect">
            <a:avLst/>
          </a:prstGeom>
          <a:solidFill>
            <a:schemeClr val="bg1"/>
          </a:solidFill>
          <a:ln w="76200" cmpd="sng">
            <a:solidFill>
              <a:srgbClr val="3010FF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51380" y="5309296"/>
            <a:ext cx="4320990" cy="1572868"/>
          </a:xfrm>
          <a:prstGeom prst="rect">
            <a:avLst/>
          </a:prstGeom>
          <a:solidFill>
            <a:srgbClr val="FFFFFF"/>
          </a:solidFill>
          <a:ln w="76200" cmpd="sng">
            <a:solidFill>
              <a:srgbClr val="18E219"/>
            </a:solidFill>
          </a:ln>
        </p:spPr>
      </p:pic>
    </p:spTree>
    <p:extLst>
      <p:ext uri="{BB962C8B-B14F-4D97-AF65-F5344CB8AC3E}">
        <p14:creationId xmlns:p14="http://schemas.microsoft.com/office/powerpoint/2010/main" val="37554798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EJ0611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7840" y="556942"/>
            <a:ext cx="3421062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Content Placeholder 2"/>
          <p:cNvSpPr>
            <a:spLocks noGrp="1"/>
          </p:cNvSpPr>
          <p:nvPr>
            <p:ph idx="1"/>
          </p:nvPr>
        </p:nvSpPr>
        <p:spPr>
          <a:xfrm>
            <a:off x="997405" y="1041975"/>
            <a:ext cx="5220928" cy="291608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en-US" b="1" dirty="0">
                <a:solidFill>
                  <a:srgbClr val="3366FF"/>
                </a:solidFill>
              </a:rPr>
              <a:t>On one side of  your </a:t>
            </a:r>
          </a:p>
          <a:p>
            <a:pPr eaLnBrk="1" hangingPunct="1">
              <a:buFont typeface="Arial" charset="0"/>
              <a:buNone/>
            </a:pPr>
            <a:r>
              <a:rPr lang="en-US" b="1" dirty="0">
                <a:solidFill>
                  <a:srgbClr val="3366FF"/>
                </a:solidFill>
              </a:rPr>
              <a:t>index card…</a:t>
            </a:r>
            <a:endParaRPr lang="en-US" sz="3200" dirty="0">
              <a:solidFill>
                <a:srgbClr val="3366FF"/>
              </a:solidFill>
            </a:endParaRPr>
          </a:p>
          <a:p>
            <a:pPr lvl="1"/>
            <a:r>
              <a:rPr lang="en-US" sz="3200" dirty="0">
                <a:solidFill>
                  <a:srgbClr val="000000"/>
                </a:solidFill>
              </a:rPr>
              <a:t>One thing, if anything, that you learned in this session that will influence you in the future…</a:t>
            </a:r>
          </a:p>
          <a:p>
            <a:pPr marL="457200" lvl="1" indent="0" eaLnBrk="1" hangingPunct="1">
              <a:buNone/>
            </a:pPr>
            <a:endParaRPr lang="en-US" sz="3200" dirty="0">
              <a:solidFill>
                <a:srgbClr val="000000"/>
              </a:solidFill>
            </a:endParaRPr>
          </a:p>
        </p:txBody>
      </p: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1" name="Picture 22"/>
            <p:cNvPicPr>
              <a:picLocks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21"/>
            <p:cNvPicPr>
              <a:picLocks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0"/>
            <p:cNvPicPr>
              <a:picLocks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9"/>
            <p:cNvPicPr>
              <a:picLocks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8"/>
            <p:cNvPicPr>
              <a:picLocks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Line 4"/>
          <p:cNvSpPr>
            <a:spLocks noChangeShapeType="1"/>
          </p:cNvSpPr>
          <p:nvPr/>
        </p:nvSpPr>
        <p:spPr bwMode="auto">
          <a:xfrm>
            <a:off x="1177301" y="832852"/>
            <a:ext cx="751486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149805" y="4044855"/>
            <a:ext cx="5220928" cy="2916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en-US" b="1" dirty="0">
                <a:solidFill>
                  <a:srgbClr val="3366FF"/>
                </a:solidFill>
              </a:rPr>
              <a:t>On one side of  your </a:t>
            </a:r>
          </a:p>
          <a:p>
            <a:pPr>
              <a:buFont typeface="Arial" charset="0"/>
              <a:buNone/>
            </a:pPr>
            <a:r>
              <a:rPr lang="en-US" b="1" dirty="0">
                <a:solidFill>
                  <a:srgbClr val="3366FF"/>
                </a:solidFill>
              </a:rPr>
              <a:t>index card…</a:t>
            </a:r>
            <a:endParaRPr lang="en-US" dirty="0">
              <a:solidFill>
                <a:srgbClr val="3366FF"/>
              </a:solidFill>
            </a:endParaRPr>
          </a:p>
          <a:p>
            <a:pPr lvl="1"/>
            <a:r>
              <a:rPr lang="en-US" sz="3200" dirty="0">
                <a:solidFill>
                  <a:srgbClr val="000000"/>
                </a:solidFill>
              </a:rPr>
              <a:t>One thing, if anything, that surprised you during this session…</a:t>
            </a:r>
          </a:p>
          <a:p>
            <a:pPr marL="457200" lvl="1" indent="0">
              <a:buFont typeface="Arial"/>
              <a:buNone/>
            </a:pP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218936" y="43751"/>
            <a:ext cx="7925064" cy="946849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solidFill>
                  <a:srgbClr val="000000"/>
                </a:solidFill>
              </a:rPr>
              <a:t>Reflection and Pair Discussion…</a:t>
            </a:r>
          </a:p>
        </p:txBody>
      </p:sp>
    </p:spTree>
    <p:extLst>
      <p:ext uri="{BB962C8B-B14F-4D97-AF65-F5344CB8AC3E}">
        <p14:creationId xmlns:p14="http://schemas.microsoft.com/office/powerpoint/2010/main" val="3824502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845874" y="476309"/>
            <a:ext cx="829812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0" cap="none" spc="0" normalizeH="0" baseline="0" noProof="0" dirty="0">
                <a:ln>
                  <a:noFill/>
                </a:ln>
                <a:solidFill>
                  <a:srgbClr val="053D09"/>
                </a:solidFill>
                <a:effectLst/>
                <a:uLnTx/>
                <a:uFillTx/>
                <a:ea typeface="Verdana" charset="0"/>
                <a:cs typeface="Verdana" charset="0"/>
              </a:rPr>
              <a:t>Thank you for choosing to spend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0" cap="none" spc="0" normalizeH="0" baseline="0" noProof="0" dirty="0">
                <a:ln>
                  <a:noFill/>
                </a:ln>
                <a:solidFill>
                  <a:srgbClr val="053D09"/>
                </a:solidFill>
                <a:effectLst/>
                <a:uLnTx/>
                <a:uFillTx/>
                <a:ea typeface="Verdana" charset="0"/>
                <a:cs typeface="Verdana" charset="0"/>
              </a:rPr>
              <a:t>your time with </a:t>
            </a:r>
            <a:r>
              <a:rPr lang="en-US" sz="3800" b="1" kern="0" dirty="0">
                <a:solidFill>
                  <a:srgbClr val="053D09"/>
                </a:solidFill>
                <a:ea typeface="Verdana" charset="0"/>
                <a:cs typeface="Verdana" charset="0"/>
              </a:rPr>
              <a:t>me</a:t>
            </a:r>
            <a:r>
              <a:rPr kumimoji="0" lang="en-US" sz="3800" b="1" i="0" u="none" strike="noStrike" kern="0" cap="none" spc="0" normalizeH="0" baseline="0" noProof="0" dirty="0">
                <a:ln>
                  <a:noFill/>
                </a:ln>
                <a:solidFill>
                  <a:srgbClr val="053D09"/>
                </a:solidFill>
                <a:effectLst/>
                <a:uLnTx/>
                <a:uFillTx/>
                <a:ea typeface="Verdana" charset="0"/>
                <a:cs typeface="Verdana" charset="0"/>
              </a:rPr>
              <a:t> today…</a:t>
            </a:r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1489737" y="1991715"/>
            <a:ext cx="7010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7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1451637" y="2438400"/>
            <a:ext cx="7086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Kimberly D. Tanner, Ph.D.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Professor, Department of Biology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San Francisco State University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Director, SEPAL</a:t>
            </a:r>
          </a:p>
        </p:txBody>
      </p:sp>
      <p:pic>
        <p:nvPicPr>
          <p:cNvPr id="18" name="Picture 12">
            <a:extLst>
              <a:ext uri="{FF2B5EF4-FFF2-40B4-BE49-F238E27FC236}">
                <a16:creationId xmlns:a16="http://schemas.microsoft.com/office/drawing/2014/main" id="{EC0D61F4-A653-B643-A622-EC765D6F6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904251" y="4273550"/>
            <a:ext cx="39624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6372527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6965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1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30052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3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4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5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6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7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8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9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0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1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2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933450" y="1"/>
            <a:ext cx="8218488" cy="1389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ＭＳ Ｐゴシック" charset="0"/>
                <a:cs typeface="Arial" charset="0"/>
              </a:rPr>
              <a:t>21 Strategies That Structure Learning Environments and Promote Fairness in Undergraduate Classrooms</a:t>
            </a:r>
            <a:endParaRPr lang="en-US" sz="2800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22775" y="1543170"/>
            <a:ext cx="76808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Giving </a:t>
            </a:r>
            <a:r>
              <a:rPr lang="en-US" sz="2400" b="1" i="1" u="sng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en-US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Students Opportunities </a:t>
            </a:r>
          </a:p>
          <a:p>
            <a:pPr algn="ctr"/>
            <a:r>
              <a:rPr lang="en-US" sz="24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to Think and Talk About Science </a:t>
            </a:r>
            <a:r>
              <a:rPr lang="en-US" sz="1200" b="1" i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(n=4)</a:t>
            </a:r>
            <a:endParaRPr lang="en-US" sz="1200" b="1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400" b="1" i="1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Encouraging, Demanding, and Actively Managing the Participation of </a:t>
            </a:r>
            <a:r>
              <a:rPr lang="en-US" sz="2400" b="1" i="1" u="sng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 Students </a:t>
            </a:r>
            <a:r>
              <a:rPr lang="en-US" sz="1200" b="1" i="1" dirty="0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(n=6)</a:t>
            </a:r>
            <a:endParaRPr lang="en-US" sz="1200" b="1" dirty="0">
              <a:solidFill>
                <a:schemeClr val="accent6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400" b="1" i="1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b="1" i="1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Building an Inclusive and Fair </a:t>
            </a:r>
          </a:p>
          <a:p>
            <a:pPr algn="ctr"/>
            <a:r>
              <a:rPr lang="en-US" sz="2400" b="1" i="1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Classroom Community for </a:t>
            </a:r>
            <a:r>
              <a:rPr lang="en-US" sz="2400" b="1" i="1" u="sng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en-US" sz="2400" b="1" i="1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 Students </a:t>
            </a:r>
            <a:r>
              <a:rPr lang="en-US" sz="1200" b="1" i="1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(n=5)</a:t>
            </a:r>
            <a:endParaRPr lang="en-US" sz="1200" b="1" dirty="0">
              <a:solidFill>
                <a:srgbClr val="00B05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400" b="1" i="1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b="1" i="1" dirty="0">
                <a:solidFill>
                  <a:srgbClr val="3010FF"/>
                </a:solidFill>
                <a:latin typeface="Arial" charset="0"/>
                <a:ea typeface="Arial" charset="0"/>
                <a:cs typeface="Arial" charset="0"/>
              </a:rPr>
              <a:t>Monitoring Our Own Behavior to </a:t>
            </a:r>
          </a:p>
          <a:p>
            <a:pPr algn="ctr"/>
            <a:r>
              <a:rPr lang="en-US" sz="2400" b="1" i="1" dirty="0">
                <a:solidFill>
                  <a:srgbClr val="3010FF"/>
                </a:solidFill>
                <a:latin typeface="Arial" charset="0"/>
                <a:ea typeface="Arial" charset="0"/>
                <a:cs typeface="Arial" charset="0"/>
              </a:rPr>
              <a:t>Cultivate Divergent Thinking </a:t>
            </a:r>
            <a:r>
              <a:rPr lang="en-US" sz="1200" b="1" i="1" dirty="0">
                <a:solidFill>
                  <a:srgbClr val="3010FF"/>
                </a:solidFill>
                <a:latin typeface="Arial" charset="0"/>
                <a:ea typeface="Arial" charset="0"/>
                <a:cs typeface="Arial" charset="0"/>
              </a:rPr>
              <a:t>(n=4)</a:t>
            </a:r>
            <a:endParaRPr lang="en-US" sz="1200" b="1" dirty="0">
              <a:solidFill>
                <a:srgbClr val="3010FF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400" b="1" i="1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400" b="1" i="1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Teaching </a:t>
            </a:r>
            <a:r>
              <a:rPr lang="en-US" sz="2400" b="1" i="1" u="sng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en-US" sz="2400" b="1" i="1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 of the Students </a:t>
            </a:r>
          </a:p>
          <a:p>
            <a:pPr algn="ctr"/>
            <a:r>
              <a:rPr lang="en-US" sz="2400" b="1" i="1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in Your Classroom/Context </a:t>
            </a:r>
            <a:r>
              <a:rPr lang="en-US" sz="1200" b="1" i="1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(n=2)</a:t>
            </a:r>
            <a:endParaRPr lang="en-US" sz="1200" b="1" dirty="0">
              <a:solidFill>
                <a:srgbClr val="7030A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1135666" y="1380480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44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925513" y="-280988"/>
            <a:ext cx="8218487" cy="1254126"/>
          </a:xfrm>
        </p:spPr>
        <p:txBody>
          <a:bodyPr/>
          <a:lstStyle/>
          <a:p>
            <a:pPr eaLnBrk="1" hangingPunct="1"/>
            <a:r>
              <a:rPr lang="en-US" altLang="en-US" sz="4800" b="1" dirty="0">
                <a:solidFill>
                  <a:srgbClr val="000000"/>
                </a:solidFill>
              </a:rPr>
              <a:t>Share with a Colleague!</a:t>
            </a:r>
          </a:p>
        </p:txBody>
      </p:sp>
      <p:grpSp>
        <p:nvGrpSpPr>
          <p:cNvPr id="17412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7417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9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1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2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3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4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5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6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7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3" name="Line 9"/>
          <p:cNvSpPr>
            <a:spLocks noChangeShapeType="1"/>
          </p:cNvSpPr>
          <p:nvPr/>
        </p:nvSpPr>
        <p:spPr bwMode="auto">
          <a:xfrm>
            <a:off x="1135063" y="871538"/>
            <a:ext cx="78533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2" name="Picture 8">
            <a:extLst>
              <a:ext uri="{FF2B5EF4-FFF2-40B4-BE49-F238E27FC236}">
                <a16:creationId xmlns:a16="http://schemas.microsoft.com/office/drawing/2014/main" id="{9BB08741-0127-5F47-B8A5-BF722E380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011200" y="967105"/>
            <a:ext cx="32575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7BECDC2-C571-634B-A95B-88E66EA39D47}"/>
              </a:ext>
            </a:extLst>
          </p:cNvPr>
          <p:cNvSpPr txBox="1">
            <a:spLocks/>
          </p:cNvSpPr>
          <p:nvPr/>
        </p:nvSpPr>
        <p:spPr bwMode="auto">
          <a:xfrm>
            <a:off x="444500" y="1002741"/>
            <a:ext cx="54229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en-US" dirty="0">
                <a:solidFill>
                  <a:srgbClr val="3010FF"/>
                </a:solidFill>
                <a:latin typeface="Arial" charset="0"/>
              </a:rPr>
              <a:t>		</a:t>
            </a:r>
            <a:r>
              <a:rPr lang="en-US" altLang="en-US" b="1" dirty="0">
                <a:solidFill>
                  <a:srgbClr val="3010FF"/>
                </a:solidFill>
                <a:latin typeface="Arial" charset="0"/>
              </a:rPr>
              <a:t>1.  Your name </a:t>
            </a: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58F42AC5-18F6-8C4B-AAEF-C829CE9F2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1619108"/>
            <a:ext cx="5384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1073150" indent="-6159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2.  Your position and  department/program</a:t>
            </a:r>
          </a:p>
        </p:txBody>
      </p:sp>
      <p:sp>
        <p:nvSpPr>
          <p:cNvPr id="25" name="Rectangle 25">
            <a:extLst>
              <a:ext uri="{FF2B5EF4-FFF2-40B4-BE49-F238E27FC236}">
                <a16:creationId xmlns:a16="http://schemas.microsoft.com/office/drawing/2014/main" id="{5EFA4DA5-A8A3-6B43-B964-CC78735ED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499" y="2717381"/>
            <a:ext cx="6383021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958850" indent="-5016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rgbClr val="3010FF"/>
                </a:solidFill>
                <a:latin typeface="Arial" charset="0"/>
              </a:rPr>
              <a:t>3. What is your strongest memory of being a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rgbClr val="3010FF"/>
                </a:solidFill>
                <a:latin typeface="Arial" charset="0"/>
              </a:rPr>
              <a:t>	student in an under-graduate classroom?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A538C5B-D657-1B4D-9B64-DFFA5EBA9242}"/>
              </a:ext>
            </a:extLst>
          </p:cNvPr>
          <p:cNvSpPr/>
          <p:nvPr/>
        </p:nvSpPr>
        <p:spPr>
          <a:xfrm>
            <a:off x="444501" y="4800600"/>
            <a:ext cx="68284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8850" lvl="1" indent="-501650"/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4. What are two important things to know about who you are as </a:t>
            </a:r>
            <a:r>
              <a:rPr lang="en-US" sz="3200" b="1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a person and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what you value?</a:t>
            </a:r>
          </a:p>
        </p:txBody>
      </p:sp>
    </p:spTree>
    <p:extLst>
      <p:ext uri="{BB962C8B-B14F-4D97-AF65-F5344CB8AC3E}">
        <p14:creationId xmlns:p14="http://schemas.microsoft.com/office/powerpoint/2010/main" val="13166023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1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30052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3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4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5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6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7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8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9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0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1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2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933450" y="-74025"/>
            <a:ext cx="8218488" cy="10385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b="1" dirty="0">
                <a:latin typeface="Arial" charset="0"/>
                <a:ea typeface="ＭＳ Ｐゴシック" charset="0"/>
                <a:cs typeface="Arial" charset="0"/>
              </a:rPr>
              <a:t>21 Strategies That Structure Learning Environments and Promote Fairness in Undergraduate Classrooms</a:t>
            </a:r>
            <a:endParaRPr lang="en-US" sz="2400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30541" y="969690"/>
            <a:ext cx="716748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1.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Wait Time		</a:t>
            </a:r>
          </a:p>
          <a:p>
            <a:r>
              <a:rPr lang="en-US" b="1" dirty="0">
                <a:solidFill>
                  <a:srgbClr val="FF0000"/>
                </a:solidFill>
              </a:rPr>
              <a:t>2.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Allow Students Time to Write </a:t>
            </a:r>
            <a:r>
              <a:rPr lang="en-US" i="1" dirty="0">
                <a:solidFill>
                  <a:srgbClr val="FF0000"/>
                </a:solidFill>
              </a:rPr>
              <a:t>	</a:t>
            </a:r>
          </a:p>
          <a:p>
            <a:r>
              <a:rPr lang="en-US" b="1" dirty="0">
                <a:solidFill>
                  <a:srgbClr val="FF0000"/>
                </a:solidFill>
              </a:rPr>
              <a:t>3.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Think-Pair-Share 	</a:t>
            </a:r>
          </a:p>
          <a:p>
            <a:r>
              <a:rPr lang="en-US" b="1" dirty="0">
                <a:solidFill>
                  <a:srgbClr val="FF0000"/>
                </a:solidFill>
              </a:rPr>
              <a:t>4. Don’t Plan Too Much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5.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Hand Raising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6.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Multiple Hands, Multiple Voices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7.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Use Popsicle Sticks/Index Cards	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8.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Assign Reporters for Small Groups	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9.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Whip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(Around)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10.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Monitor Student Participation </a:t>
            </a:r>
          </a:p>
          <a:p>
            <a:r>
              <a:rPr lang="en-US" b="1" dirty="0">
                <a:solidFill>
                  <a:srgbClr val="4D8D1C"/>
                </a:solidFill>
              </a:rPr>
              <a:t>11.</a:t>
            </a:r>
            <a:r>
              <a:rPr lang="en-US" dirty="0">
                <a:solidFill>
                  <a:srgbClr val="4D8D1C"/>
                </a:solidFill>
              </a:rPr>
              <a:t> </a:t>
            </a:r>
            <a:r>
              <a:rPr lang="en-US" b="1" dirty="0">
                <a:solidFill>
                  <a:srgbClr val="4D8D1C"/>
                </a:solidFill>
              </a:rPr>
              <a:t>Learn Students’ Names</a:t>
            </a:r>
            <a:r>
              <a:rPr lang="en-US" dirty="0">
                <a:solidFill>
                  <a:srgbClr val="4D8D1C"/>
                </a:solidFill>
              </a:rPr>
              <a:t>	</a:t>
            </a:r>
            <a:endParaRPr lang="en-US" b="1" dirty="0">
              <a:solidFill>
                <a:srgbClr val="4D8D1C"/>
              </a:solidFill>
            </a:endParaRPr>
          </a:p>
          <a:p>
            <a:r>
              <a:rPr lang="en-US" b="1" dirty="0">
                <a:solidFill>
                  <a:srgbClr val="4D8D1C"/>
                </a:solidFill>
              </a:rPr>
              <a:t>12.</a:t>
            </a:r>
            <a:r>
              <a:rPr lang="en-US" dirty="0">
                <a:solidFill>
                  <a:srgbClr val="4D8D1C"/>
                </a:solidFill>
              </a:rPr>
              <a:t> </a:t>
            </a:r>
            <a:r>
              <a:rPr lang="en-US" b="1" dirty="0">
                <a:solidFill>
                  <a:srgbClr val="4D8D1C"/>
                </a:solidFill>
              </a:rPr>
              <a:t>Integrate Culturally Diverse and Relevant Examples </a:t>
            </a:r>
          </a:p>
          <a:p>
            <a:r>
              <a:rPr lang="en-US" b="1" dirty="0">
                <a:solidFill>
                  <a:srgbClr val="4D8D1C"/>
                </a:solidFill>
              </a:rPr>
              <a:t>13.</a:t>
            </a:r>
            <a:r>
              <a:rPr lang="en-US" dirty="0">
                <a:solidFill>
                  <a:srgbClr val="4D8D1C"/>
                </a:solidFill>
              </a:rPr>
              <a:t> </a:t>
            </a:r>
            <a:r>
              <a:rPr lang="en-US" b="1" dirty="0">
                <a:solidFill>
                  <a:srgbClr val="4D8D1C"/>
                </a:solidFill>
              </a:rPr>
              <a:t>Work in Stations/Small Groups</a:t>
            </a:r>
            <a:r>
              <a:rPr lang="en-US" dirty="0">
                <a:solidFill>
                  <a:srgbClr val="4D8D1C"/>
                </a:solidFill>
              </a:rPr>
              <a:t>	</a:t>
            </a:r>
          </a:p>
          <a:p>
            <a:r>
              <a:rPr lang="en-US" b="1" dirty="0">
                <a:solidFill>
                  <a:srgbClr val="4D8D1C"/>
                </a:solidFill>
              </a:rPr>
              <a:t>14. Use Varied Active Learning Strategies </a:t>
            </a:r>
            <a:endParaRPr lang="en-US" dirty="0">
              <a:solidFill>
                <a:srgbClr val="4D8D1C"/>
              </a:solidFill>
            </a:endParaRPr>
          </a:p>
          <a:p>
            <a:r>
              <a:rPr lang="en-US" b="1" dirty="0">
                <a:solidFill>
                  <a:srgbClr val="4D8D1C"/>
                </a:solidFill>
              </a:rPr>
              <a:t>15.</a:t>
            </a:r>
            <a:r>
              <a:rPr lang="en-US" dirty="0">
                <a:solidFill>
                  <a:srgbClr val="4D8D1C"/>
                </a:solidFill>
              </a:rPr>
              <a:t> </a:t>
            </a:r>
            <a:r>
              <a:rPr lang="en-US" b="1" dirty="0">
                <a:solidFill>
                  <a:srgbClr val="4D8D1C"/>
                </a:solidFill>
              </a:rPr>
              <a:t>Be Explicit About Promoting Access and Equity for All Students </a:t>
            </a:r>
          </a:p>
          <a:p>
            <a:r>
              <a:rPr lang="en-US" b="1" dirty="0">
                <a:solidFill>
                  <a:srgbClr val="3010FF"/>
                </a:solidFill>
              </a:rPr>
              <a:t>16. Ask Open-ended Questions</a:t>
            </a:r>
            <a:r>
              <a:rPr lang="en-US" i="1" dirty="0">
                <a:solidFill>
                  <a:srgbClr val="3010FF"/>
                </a:solidFill>
              </a:rPr>
              <a:t> </a:t>
            </a:r>
          </a:p>
          <a:p>
            <a:r>
              <a:rPr lang="en-US" b="1" dirty="0">
                <a:solidFill>
                  <a:srgbClr val="3010FF"/>
                </a:solidFill>
              </a:rPr>
              <a:t>17.</a:t>
            </a:r>
            <a:r>
              <a:rPr lang="en-US" dirty="0">
                <a:solidFill>
                  <a:srgbClr val="3010FF"/>
                </a:solidFill>
              </a:rPr>
              <a:t> </a:t>
            </a:r>
            <a:r>
              <a:rPr lang="en-US" b="1" dirty="0">
                <a:solidFill>
                  <a:srgbClr val="3010FF"/>
                </a:solidFill>
              </a:rPr>
              <a:t>Don’t Judge Responses</a:t>
            </a:r>
            <a:endParaRPr lang="en-US" dirty="0">
              <a:solidFill>
                <a:srgbClr val="3010FF"/>
              </a:solidFill>
            </a:endParaRPr>
          </a:p>
          <a:p>
            <a:r>
              <a:rPr lang="en-US" b="1" dirty="0">
                <a:solidFill>
                  <a:srgbClr val="3010FF"/>
                </a:solidFill>
              </a:rPr>
              <a:t>18.</a:t>
            </a:r>
            <a:r>
              <a:rPr lang="en-US" dirty="0">
                <a:solidFill>
                  <a:srgbClr val="3010FF"/>
                </a:solidFill>
              </a:rPr>
              <a:t> </a:t>
            </a:r>
            <a:r>
              <a:rPr lang="en-US" b="1" dirty="0">
                <a:solidFill>
                  <a:srgbClr val="3010FF"/>
                </a:solidFill>
              </a:rPr>
              <a:t>Use Praise with Caution</a:t>
            </a:r>
            <a:endParaRPr lang="en-US" dirty="0">
              <a:solidFill>
                <a:srgbClr val="3010FF"/>
              </a:solidFill>
            </a:endParaRPr>
          </a:p>
          <a:p>
            <a:r>
              <a:rPr lang="en-US" b="1" dirty="0">
                <a:solidFill>
                  <a:srgbClr val="3010FF"/>
                </a:solidFill>
              </a:rPr>
              <a:t>19.</a:t>
            </a:r>
            <a:r>
              <a:rPr lang="en-US" dirty="0">
                <a:solidFill>
                  <a:srgbClr val="3010FF"/>
                </a:solidFill>
              </a:rPr>
              <a:t> </a:t>
            </a:r>
            <a:r>
              <a:rPr lang="en-US" b="1" dirty="0">
                <a:solidFill>
                  <a:srgbClr val="3010FF"/>
                </a:solidFill>
              </a:rPr>
              <a:t>Establish Classroom Community and Norms</a:t>
            </a:r>
            <a:endParaRPr lang="en-US" dirty="0">
              <a:solidFill>
                <a:srgbClr val="3010FF"/>
              </a:solidFill>
            </a:endParaRPr>
          </a:p>
          <a:p>
            <a:r>
              <a:rPr lang="en-US" b="1" dirty="0">
                <a:solidFill>
                  <a:srgbClr val="7030A0"/>
                </a:solidFill>
              </a:rPr>
              <a:t>20.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b="1" dirty="0">
                <a:solidFill>
                  <a:srgbClr val="7030A0"/>
                </a:solidFill>
              </a:rPr>
              <a:t>Teach Students from the Moment They Arrive</a:t>
            </a:r>
            <a:endParaRPr lang="en-US" dirty="0">
              <a:solidFill>
                <a:srgbClr val="7030A0"/>
              </a:solidFill>
            </a:endParaRPr>
          </a:p>
          <a:p>
            <a:r>
              <a:rPr lang="en-US" b="1" dirty="0">
                <a:solidFill>
                  <a:srgbClr val="7030A0"/>
                </a:solidFill>
              </a:rPr>
              <a:t>21. Collect Assessment Evidence from Every Student, Every Class</a:t>
            </a: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1135666" y="912650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Oval Callout 1"/>
          <p:cNvSpPr/>
          <p:nvPr/>
        </p:nvSpPr>
        <p:spPr>
          <a:xfrm>
            <a:off x="4933508" y="1645090"/>
            <a:ext cx="4055188" cy="1651000"/>
          </a:xfrm>
          <a:prstGeom prst="wedgeEllipseCallout">
            <a:avLst>
              <a:gd name="adj1" fmla="val 49742"/>
              <a:gd name="adj2" fmla="val 61725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Just a place to start!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</a:rPr>
              <a:t>So many more</a:t>
            </a:r>
            <a:r>
              <a:rPr lang="mr-IN" sz="2400" b="1" dirty="0">
                <a:solidFill>
                  <a:schemeClr val="tx1"/>
                </a:solidFill>
              </a:rPr>
              <a:t>…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9061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51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30052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3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4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5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6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7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8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59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0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1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0062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933450" y="-74025"/>
            <a:ext cx="8218488" cy="10385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b="1" dirty="0">
                <a:latin typeface="Arial" charset="0"/>
                <a:ea typeface="ＭＳ Ｐゴシック" charset="0"/>
                <a:cs typeface="Arial" charset="0"/>
              </a:rPr>
              <a:t>21 Strategies That Structure Learning Environments and Promote Fairness in Undergraduate Classrooms</a:t>
            </a:r>
            <a:endParaRPr lang="en-US" sz="2400" dirty="0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30541" y="969690"/>
            <a:ext cx="716748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1.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Wait Time		</a:t>
            </a:r>
          </a:p>
          <a:p>
            <a:r>
              <a:rPr lang="en-US" b="1" dirty="0">
                <a:solidFill>
                  <a:srgbClr val="FF0000"/>
                </a:solidFill>
              </a:rPr>
              <a:t>2.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Allow Students Time to Write </a:t>
            </a:r>
            <a:r>
              <a:rPr lang="en-US" i="1" dirty="0">
                <a:solidFill>
                  <a:srgbClr val="FF0000"/>
                </a:solidFill>
              </a:rPr>
              <a:t>	</a:t>
            </a:r>
          </a:p>
          <a:p>
            <a:r>
              <a:rPr lang="en-US" b="1" dirty="0">
                <a:solidFill>
                  <a:srgbClr val="FF0000"/>
                </a:solidFill>
              </a:rPr>
              <a:t>3.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Think-Pair-Share 	</a:t>
            </a:r>
          </a:p>
          <a:p>
            <a:r>
              <a:rPr lang="en-US" b="1" dirty="0">
                <a:solidFill>
                  <a:srgbClr val="FF0000"/>
                </a:solidFill>
              </a:rPr>
              <a:t>4. Don’t Plan Too Much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5.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Hand Raising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6.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Multiple Hands, Multiple Voices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7.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Use Popsicle Sticks/Index Cards	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8.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Assign Reporters for Small Groups	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9.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Whip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(Around)</a:t>
            </a: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10.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Monitor Student Participation </a:t>
            </a:r>
          </a:p>
          <a:p>
            <a:r>
              <a:rPr lang="en-US" b="1" dirty="0">
                <a:solidFill>
                  <a:srgbClr val="4D8D1C"/>
                </a:solidFill>
              </a:rPr>
              <a:t>11.</a:t>
            </a:r>
            <a:r>
              <a:rPr lang="en-US" dirty="0">
                <a:solidFill>
                  <a:srgbClr val="4D8D1C"/>
                </a:solidFill>
              </a:rPr>
              <a:t> </a:t>
            </a:r>
            <a:r>
              <a:rPr lang="en-US" b="1" dirty="0">
                <a:solidFill>
                  <a:srgbClr val="4D8D1C"/>
                </a:solidFill>
              </a:rPr>
              <a:t>Learn Students’ Names</a:t>
            </a:r>
            <a:r>
              <a:rPr lang="en-US" dirty="0">
                <a:solidFill>
                  <a:srgbClr val="4D8D1C"/>
                </a:solidFill>
              </a:rPr>
              <a:t>	</a:t>
            </a:r>
            <a:endParaRPr lang="en-US" b="1" dirty="0">
              <a:solidFill>
                <a:srgbClr val="4D8D1C"/>
              </a:solidFill>
            </a:endParaRPr>
          </a:p>
          <a:p>
            <a:r>
              <a:rPr lang="en-US" b="1" dirty="0">
                <a:solidFill>
                  <a:srgbClr val="4D8D1C"/>
                </a:solidFill>
              </a:rPr>
              <a:t>12.</a:t>
            </a:r>
            <a:r>
              <a:rPr lang="en-US" dirty="0">
                <a:solidFill>
                  <a:srgbClr val="4D8D1C"/>
                </a:solidFill>
              </a:rPr>
              <a:t> </a:t>
            </a:r>
            <a:r>
              <a:rPr lang="en-US" b="1" dirty="0">
                <a:solidFill>
                  <a:srgbClr val="4D8D1C"/>
                </a:solidFill>
              </a:rPr>
              <a:t>Integrate Culturally Diverse and Relevant Examples </a:t>
            </a:r>
          </a:p>
          <a:p>
            <a:r>
              <a:rPr lang="en-US" b="1" dirty="0">
                <a:solidFill>
                  <a:srgbClr val="4D8D1C"/>
                </a:solidFill>
              </a:rPr>
              <a:t>13.</a:t>
            </a:r>
            <a:r>
              <a:rPr lang="en-US" dirty="0">
                <a:solidFill>
                  <a:srgbClr val="4D8D1C"/>
                </a:solidFill>
              </a:rPr>
              <a:t> </a:t>
            </a:r>
            <a:r>
              <a:rPr lang="en-US" b="1" dirty="0">
                <a:solidFill>
                  <a:srgbClr val="4D8D1C"/>
                </a:solidFill>
              </a:rPr>
              <a:t>Work in Stations/Small Groups</a:t>
            </a:r>
            <a:r>
              <a:rPr lang="en-US" dirty="0">
                <a:solidFill>
                  <a:srgbClr val="4D8D1C"/>
                </a:solidFill>
              </a:rPr>
              <a:t>	</a:t>
            </a:r>
          </a:p>
          <a:p>
            <a:r>
              <a:rPr lang="en-US" b="1" dirty="0">
                <a:solidFill>
                  <a:srgbClr val="4D8D1C"/>
                </a:solidFill>
              </a:rPr>
              <a:t>14. Use Varied Active Learning Strategies </a:t>
            </a:r>
            <a:endParaRPr lang="en-US" dirty="0">
              <a:solidFill>
                <a:srgbClr val="4D8D1C"/>
              </a:solidFill>
            </a:endParaRPr>
          </a:p>
          <a:p>
            <a:r>
              <a:rPr lang="en-US" b="1" dirty="0">
                <a:solidFill>
                  <a:srgbClr val="4D8D1C"/>
                </a:solidFill>
              </a:rPr>
              <a:t>15.</a:t>
            </a:r>
            <a:r>
              <a:rPr lang="en-US" dirty="0">
                <a:solidFill>
                  <a:srgbClr val="4D8D1C"/>
                </a:solidFill>
              </a:rPr>
              <a:t> </a:t>
            </a:r>
            <a:r>
              <a:rPr lang="en-US" b="1" dirty="0">
                <a:solidFill>
                  <a:srgbClr val="4D8D1C"/>
                </a:solidFill>
              </a:rPr>
              <a:t>Be Explicit About Promoting Access and Equity for All Students </a:t>
            </a:r>
          </a:p>
          <a:p>
            <a:r>
              <a:rPr lang="en-US" b="1" dirty="0">
                <a:solidFill>
                  <a:srgbClr val="3010FF"/>
                </a:solidFill>
              </a:rPr>
              <a:t>16. Ask Open-ended Questions</a:t>
            </a:r>
            <a:r>
              <a:rPr lang="en-US" i="1" dirty="0">
                <a:solidFill>
                  <a:srgbClr val="3010FF"/>
                </a:solidFill>
              </a:rPr>
              <a:t> </a:t>
            </a:r>
          </a:p>
          <a:p>
            <a:r>
              <a:rPr lang="en-US" b="1" dirty="0">
                <a:solidFill>
                  <a:srgbClr val="3010FF"/>
                </a:solidFill>
              </a:rPr>
              <a:t>17.</a:t>
            </a:r>
            <a:r>
              <a:rPr lang="en-US" dirty="0">
                <a:solidFill>
                  <a:srgbClr val="3010FF"/>
                </a:solidFill>
              </a:rPr>
              <a:t> </a:t>
            </a:r>
            <a:r>
              <a:rPr lang="en-US" b="1" dirty="0">
                <a:solidFill>
                  <a:srgbClr val="3010FF"/>
                </a:solidFill>
              </a:rPr>
              <a:t>Don’t Judge Responses</a:t>
            </a:r>
            <a:endParaRPr lang="en-US" dirty="0">
              <a:solidFill>
                <a:srgbClr val="3010FF"/>
              </a:solidFill>
            </a:endParaRPr>
          </a:p>
          <a:p>
            <a:r>
              <a:rPr lang="en-US" b="1" dirty="0">
                <a:solidFill>
                  <a:srgbClr val="3010FF"/>
                </a:solidFill>
              </a:rPr>
              <a:t>18.</a:t>
            </a:r>
            <a:r>
              <a:rPr lang="en-US" dirty="0">
                <a:solidFill>
                  <a:srgbClr val="3010FF"/>
                </a:solidFill>
              </a:rPr>
              <a:t> </a:t>
            </a:r>
            <a:r>
              <a:rPr lang="en-US" b="1" dirty="0">
                <a:solidFill>
                  <a:srgbClr val="3010FF"/>
                </a:solidFill>
              </a:rPr>
              <a:t>Use Praise with Caution</a:t>
            </a:r>
            <a:endParaRPr lang="en-US" dirty="0">
              <a:solidFill>
                <a:srgbClr val="3010FF"/>
              </a:solidFill>
            </a:endParaRPr>
          </a:p>
          <a:p>
            <a:r>
              <a:rPr lang="en-US" b="1" dirty="0">
                <a:solidFill>
                  <a:srgbClr val="3010FF"/>
                </a:solidFill>
              </a:rPr>
              <a:t>19.</a:t>
            </a:r>
            <a:r>
              <a:rPr lang="en-US" dirty="0">
                <a:solidFill>
                  <a:srgbClr val="3010FF"/>
                </a:solidFill>
              </a:rPr>
              <a:t> </a:t>
            </a:r>
            <a:r>
              <a:rPr lang="en-US" b="1" dirty="0">
                <a:solidFill>
                  <a:srgbClr val="3010FF"/>
                </a:solidFill>
              </a:rPr>
              <a:t>Establish Classroom Community and Norms</a:t>
            </a:r>
            <a:endParaRPr lang="en-US" dirty="0">
              <a:solidFill>
                <a:srgbClr val="3010FF"/>
              </a:solidFill>
            </a:endParaRPr>
          </a:p>
          <a:p>
            <a:r>
              <a:rPr lang="en-US" b="1" dirty="0">
                <a:solidFill>
                  <a:srgbClr val="7030A0"/>
                </a:solidFill>
              </a:rPr>
              <a:t>20.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b="1" dirty="0">
                <a:solidFill>
                  <a:srgbClr val="7030A0"/>
                </a:solidFill>
              </a:rPr>
              <a:t>Teach Students from the Moment They Arrive</a:t>
            </a:r>
            <a:endParaRPr lang="en-US" dirty="0">
              <a:solidFill>
                <a:srgbClr val="7030A0"/>
              </a:solidFill>
            </a:endParaRPr>
          </a:p>
          <a:p>
            <a:r>
              <a:rPr lang="en-US" b="1" dirty="0">
                <a:solidFill>
                  <a:srgbClr val="7030A0"/>
                </a:solidFill>
              </a:rPr>
              <a:t>21. Collect Assessment Evidence from Every Student, Every Class</a:t>
            </a: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1135666" y="912650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Callout 18"/>
          <p:cNvSpPr/>
          <p:nvPr/>
        </p:nvSpPr>
        <p:spPr>
          <a:xfrm>
            <a:off x="4763386" y="1145663"/>
            <a:ext cx="4388552" cy="2689737"/>
          </a:xfrm>
          <a:prstGeom prst="wedgeEllipseCallout">
            <a:avLst>
              <a:gd name="adj1" fmla="val 49941"/>
              <a:gd name="adj2" fmla="val 50094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rgbClr val="3010FF"/>
              </a:solidFill>
            </a:endParaRPr>
          </a:p>
          <a:p>
            <a:pPr algn="ctr"/>
            <a:r>
              <a:rPr lang="en-US" sz="2000" b="1" dirty="0">
                <a:solidFill>
                  <a:srgbClr val="3010FF"/>
                </a:solidFill>
              </a:rPr>
              <a:t>In what other professional settings could you use</a:t>
            </a:r>
          </a:p>
          <a:p>
            <a:pPr algn="ctr"/>
            <a:r>
              <a:rPr lang="en-US" sz="2000" b="1" dirty="0">
                <a:solidFill>
                  <a:srgbClr val="3010FF"/>
                </a:solidFill>
              </a:rPr>
              <a:t>these strategies to promote inclusion?</a:t>
            </a:r>
          </a:p>
        </p:txBody>
      </p:sp>
    </p:spTree>
    <p:extLst>
      <p:ext uri="{BB962C8B-B14F-4D97-AF65-F5344CB8AC3E}">
        <p14:creationId xmlns:p14="http://schemas.microsoft.com/office/powerpoint/2010/main" val="38755305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Line 10"/>
          <p:cNvSpPr>
            <a:spLocks noChangeShapeType="1"/>
          </p:cNvSpPr>
          <p:nvPr/>
        </p:nvSpPr>
        <p:spPr bwMode="auto">
          <a:xfrm>
            <a:off x="361950" y="977900"/>
            <a:ext cx="81724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891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06500"/>
            <a:ext cx="4322763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06500"/>
            <a:ext cx="3563938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14"/>
          <p:cNvSpPr txBox="1">
            <a:spLocks noChangeArrowheads="1"/>
          </p:cNvSpPr>
          <p:nvPr/>
        </p:nvSpPr>
        <p:spPr bwMode="auto">
          <a:xfrm>
            <a:off x="441325" y="6054725"/>
            <a:ext cx="8093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/>
              <a:t>Sample advertisement portraits from the 2009</a:t>
            </a:r>
            <a:r>
              <a:rPr lang="en-US" sz="1400">
                <a:latin typeface="Helvetica" charset="0"/>
              </a:rPr>
              <a:t> </a:t>
            </a:r>
            <a:r>
              <a:rPr lang="en-US" sz="1400" i="1"/>
              <a:t>Rock Stars of Science</a:t>
            </a:r>
            <a:r>
              <a:rPr lang="en-US" sz="1400">
                <a:latin typeface="Helvetica" charset="0"/>
              </a:rPr>
              <a:t> </a:t>
            </a:r>
            <a:r>
              <a:rPr lang="en-US" sz="1400"/>
              <a:t>campaign by Geoffrey Beene Gives Back. (Photo credit: Geoffrey</a:t>
            </a:r>
            <a:r>
              <a:rPr lang="en-US" sz="1400">
                <a:latin typeface="Helvetica" charset="0"/>
              </a:rPr>
              <a:t> </a:t>
            </a:r>
            <a:r>
              <a:rPr lang="en-US" sz="1400"/>
              <a:t>Beene Gives Back,</a:t>
            </a:r>
            <a:r>
              <a:rPr lang="en-US" sz="1400">
                <a:latin typeface="Helvetica" charset="0"/>
              </a:rPr>
              <a:t> G</a:t>
            </a:r>
            <a:r>
              <a:rPr lang="en-US" sz="1400"/>
              <a:t>Q, and Ben Watts, Photographer)</a:t>
            </a:r>
            <a:endParaRPr lang="en-US" sz="180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-76200"/>
            <a:ext cx="9753600" cy="8255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defTabSz="914400" fontAlgn="auto">
              <a:lnSpc>
                <a:spcPts val="6000"/>
              </a:lnSpc>
              <a:spcAft>
                <a:spcPts val="0"/>
              </a:spcAft>
              <a:defRPr/>
            </a:pPr>
            <a:r>
              <a:rPr lang="en-US" sz="3400" b="1" dirty="0">
                <a:solidFill>
                  <a:srgbClr val="053D09"/>
                </a:solidFill>
                <a:latin typeface="+mn-lt"/>
                <a:ea typeface="+mj-ea"/>
                <a:cs typeface="+mj-cs"/>
              </a:rPr>
              <a:t>    For Your Consideration: Rock Stars of Science…</a:t>
            </a:r>
            <a:endParaRPr lang="en-US" sz="3400" b="1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0201590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Line 10"/>
          <p:cNvSpPr>
            <a:spLocks noChangeShapeType="1"/>
          </p:cNvSpPr>
          <p:nvPr/>
        </p:nvSpPr>
        <p:spPr bwMode="auto">
          <a:xfrm>
            <a:off x="361950" y="901700"/>
            <a:ext cx="81724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09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28750"/>
            <a:ext cx="480060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30300"/>
            <a:ext cx="30988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10"/>
          <p:cNvSpPr txBox="1">
            <a:spLocks noChangeArrowheads="1"/>
          </p:cNvSpPr>
          <p:nvPr/>
        </p:nvSpPr>
        <p:spPr bwMode="auto">
          <a:xfrm>
            <a:off x="3657600" y="5422900"/>
            <a:ext cx="52736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/>
              <a:t>Sample advertisement portraits from the 2009</a:t>
            </a:r>
            <a:r>
              <a:rPr lang="en-US" sz="1400">
                <a:latin typeface="Helvetica" charset="0"/>
              </a:rPr>
              <a:t> </a:t>
            </a:r>
            <a:r>
              <a:rPr lang="en-US" sz="1400" i="1"/>
              <a:t>Rock Stars of Science</a:t>
            </a:r>
            <a:r>
              <a:rPr lang="en-US" sz="1400">
                <a:latin typeface="Helvetica" charset="0"/>
              </a:rPr>
              <a:t> </a:t>
            </a:r>
            <a:r>
              <a:rPr lang="en-US" sz="1400"/>
              <a:t>campaign by Geoffrey Beene Gives Back. (Photo credit: Geoffrey</a:t>
            </a:r>
            <a:r>
              <a:rPr lang="en-US" sz="1400">
                <a:latin typeface="Helvetica" charset="0"/>
              </a:rPr>
              <a:t> </a:t>
            </a:r>
            <a:r>
              <a:rPr lang="en-US" sz="1400"/>
              <a:t>Beene Gives Back,</a:t>
            </a:r>
            <a:r>
              <a:rPr lang="en-US" sz="1400">
                <a:latin typeface="Helvetica" charset="0"/>
              </a:rPr>
              <a:t> G</a:t>
            </a:r>
            <a:r>
              <a:rPr lang="en-US" sz="1400"/>
              <a:t>Q, and Ben Watts, Photographer)</a:t>
            </a:r>
            <a:endParaRPr lang="en-US" sz="180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-76200"/>
            <a:ext cx="9753600" cy="8255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defTabSz="914400" fontAlgn="auto">
              <a:lnSpc>
                <a:spcPts val="6000"/>
              </a:lnSpc>
              <a:spcAft>
                <a:spcPts val="0"/>
              </a:spcAft>
              <a:defRPr/>
            </a:pPr>
            <a:r>
              <a:rPr lang="en-US" sz="3400" b="1" dirty="0">
                <a:solidFill>
                  <a:srgbClr val="053D09"/>
                </a:solidFill>
                <a:latin typeface="+mn-lt"/>
                <a:ea typeface="+mj-ea"/>
                <a:cs typeface="+mj-cs"/>
              </a:rPr>
              <a:t>    For Your Consideration: Rock Stars of Science…</a:t>
            </a:r>
            <a:endParaRPr lang="en-US" sz="3400" b="1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876501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Line 10"/>
          <p:cNvSpPr>
            <a:spLocks noChangeShapeType="1"/>
          </p:cNvSpPr>
          <p:nvPr/>
        </p:nvSpPr>
        <p:spPr bwMode="auto">
          <a:xfrm>
            <a:off x="361950" y="901700"/>
            <a:ext cx="81724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30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28700"/>
            <a:ext cx="3352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135" name="Text Box 7"/>
          <p:cNvSpPr txBox="1">
            <a:spLocks noChangeArrowheads="1"/>
          </p:cNvSpPr>
          <p:nvPr/>
        </p:nvSpPr>
        <p:spPr bwMode="auto">
          <a:xfrm>
            <a:off x="4343400" y="1254125"/>
            <a:ext cx="45720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What do you notice about the photographs from the </a:t>
            </a:r>
            <a:r>
              <a:rPr lang="en-US" sz="3200" b="1" i="1"/>
              <a:t>Rock Stars of Science</a:t>
            </a:r>
            <a:r>
              <a:rPr lang="en-US" sz="3200" b="1"/>
              <a:t> Campaign?</a:t>
            </a:r>
          </a:p>
        </p:txBody>
      </p:sp>
      <p:sp>
        <p:nvSpPr>
          <p:cNvPr id="176136" name="Text Box 8"/>
          <p:cNvSpPr txBox="1">
            <a:spLocks noChangeArrowheads="1"/>
          </p:cNvSpPr>
          <p:nvPr/>
        </p:nvSpPr>
        <p:spPr bwMode="auto">
          <a:xfrm>
            <a:off x="4343400" y="3840163"/>
            <a:ext cx="4572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What messages might these images send to young people?</a:t>
            </a:r>
          </a:p>
        </p:txBody>
      </p:sp>
      <p:sp>
        <p:nvSpPr>
          <p:cNvPr id="43013" name="Text Box 10"/>
          <p:cNvSpPr txBox="1">
            <a:spLocks noChangeArrowheads="1"/>
          </p:cNvSpPr>
          <p:nvPr/>
        </p:nvSpPr>
        <p:spPr bwMode="auto">
          <a:xfrm>
            <a:off x="441325" y="6159500"/>
            <a:ext cx="8093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/>
              <a:t>Sample advertisement portraits from the</a:t>
            </a:r>
            <a:r>
              <a:rPr lang="en-US" sz="1400">
                <a:latin typeface="Helvetica" charset="0"/>
              </a:rPr>
              <a:t> 2009 </a:t>
            </a:r>
            <a:r>
              <a:rPr lang="en-US" sz="1400" i="1"/>
              <a:t>Rock Stars of Science</a:t>
            </a:r>
            <a:r>
              <a:rPr lang="en-US" sz="1400">
                <a:latin typeface="Helvetica" charset="0"/>
              </a:rPr>
              <a:t> </a:t>
            </a:r>
            <a:r>
              <a:rPr lang="en-US" sz="1400"/>
              <a:t>campaign by Geoffrey Beene Gives Back. (Photo credit: Geoffrey</a:t>
            </a:r>
            <a:r>
              <a:rPr lang="en-US" sz="1400">
                <a:latin typeface="Helvetica" charset="0"/>
              </a:rPr>
              <a:t> </a:t>
            </a:r>
            <a:r>
              <a:rPr lang="en-US" sz="1400"/>
              <a:t>Beene Gives Back,</a:t>
            </a:r>
            <a:r>
              <a:rPr lang="en-US" sz="1400">
                <a:latin typeface="Helvetica" charset="0"/>
              </a:rPr>
              <a:t> G</a:t>
            </a:r>
            <a:r>
              <a:rPr lang="en-US" sz="1400"/>
              <a:t>Q, and Ben Watts, Photographer)</a:t>
            </a:r>
            <a:endParaRPr lang="en-US" sz="180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-76200"/>
            <a:ext cx="9753600" cy="8255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defTabSz="914400" fontAlgn="auto">
              <a:lnSpc>
                <a:spcPts val="6000"/>
              </a:lnSpc>
              <a:spcAft>
                <a:spcPts val="0"/>
              </a:spcAft>
              <a:defRPr/>
            </a:pPr>
            <a:r>
              <a:rPr lang="en-US" sz="3400" b="1" dirty="0">
                <a:solidFill>
                  <a:srgbClr val="053D09"/>
                </a:solidFill>
                <a:latin typeface="+mn-lt"/>
                <a:ea typeface="+mj-ea"/>
                <a:cs typeface="+mj-cs"/>
              </a:rPr>
              <a:t>    For Your Consideration: Rock Stars of Science…</a:t>
            </a:r>
            <a:endParaRPr lang="en-US" sz="3400" b="1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353129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5" grpId="0"/>
      <p:bldP spid="1761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3276600"/>
            <a:ext cx="3589338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0" y="0"/>
            <a:ext cx="2489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357981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0"/>
            <a:ext cx="328453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554288"/>
            <a:ext cx="5638800" cy="430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33912" y="6211887"/>
            <a:ext cx="4510088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/>
            <a:r>
              <a:rPr lang="en-US" altLang="en-US" sz="1800" b="1" i="1" dirty="0">
                <a:solidFill>
                  <a:srgbClr val="FF0000"/>
                </a:solidFill>
              </a:rPr>
              <a:t>“That moment changes the way you see the world for the rest of your life.”</a:t>
            </a:r>
          </a:p>
        </p:txBody>
      </p:sp>
    </p:spTree>
    <p:extLst>
      <p:ext uri="{BB962C8B-B14F-4D97-AF65-F5344CB8AC3E}">
        <p14:creationId xmlns:p14="http://schemas.microsoft.com/office/powerpoint/2010/main" val="12562229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Line 10"/>
          <p:cNvSpPr>
            <a:spLocks noChangeShapeType="1"/>
          </p:cNvSpPr>
          <p:nvPr/>
        </p:nvSpPr>
        <p:spPr bwMode="auto">
          <a:xfrm>
            <a:off x="361950" y="901700"/>
            <a:ext cx="81724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28700"/>
            <a:ext cx="3352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1" name="Text Box 5"/>
          <p:cNvSpPr txBox="1">
            <a:spLocks noChangeArrowheads="1"/>
          </p:cNvSpPr>
          <p:nvPr/>
        </p:nvSpPr>
        <p:spPr bwMode="auto">
          <a:xfrm>
            <a:off x="4495800" y="3175000"/>
            <a:ext cx="45720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FF0000"/>
                </a:solidFill>
              </a:rPr>
              <a:t>“It kind of says that women and people of color are more likely to be rock stars than scientists, huh?”</a:t>
            </a:r>
          </a:p>
          <a:p>
            <a:pPr algn="ctr" eaLnBrk="1" hangingPunct="1"/>
            <a:r>
              <a:rPr lang="en-US" sz="2800" b="1">
                <a:solidFill>
                  <a:srgbClr val="FF0000"/>
                </a:solidFill>
              </a:rPr>
              <a:t>– undergraduate woman</a:t>
            </a:r>
          </a:p>
          <a:p>
            <a:pPr algn="ctr" eaLnBrk="1" hangingPunct="1"/>
            <a:r>
              <a:rPr lang="en-US" sz="2800" b="1">
                <a:solidFill>
                  <a:srgbClr val="FF0000"/>
                </a:solidFill>
              </a:rPr>
              <a:t>of color</a:t>
            </a:r>
          </a:p>
        </p:txBody>
      </p: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441325" y="6367644"/>
            <a:ext cx="8093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/>
              <a:t>Sample advertisement portraits from the 2009</a:t>
            </a:r>
            <a:r>
              <a:rPr lang="en-US" sz="1400" dirty="0">
                <a:latin typeface="Helvetica" charset="0"/>
              </a:rPr>
              <a:t> </a:t>
            </a:r>
            <a:r>
              <a:rPr lang="en-US" sz="1400" i="1" dirty="0"/>
              <a:t>Rock Stars of Science</a:t>
            </a:r>
            <a:r>
              <a:rPr lang="en-US" sz="1400" dirty="0">
                <a:latin typeface="Helvetica" charset="0"/>
              </a:rPr>
              <a:t> </a:t>
            </a:r>
            <a:r>
              <a:rPr lang="en-US" sz="1400" dirty="0"/>
              <a:t>campaign by Geoffrey </a:t>
            </a:r>
            <a:r>
              <a:rPr lang="en-US" sz="1400" dirty="0" err="1"/>
              <a:t>Beene</a:t>
            </a:r>
            <a:r>
              <a:rPr lang="en-US" sz="1400" dirty="0"/>
              <a:t> Gives Back. (Photo credit: Geoffrey</a:t>
            </a:r>
            <a:r>
              <a:rPr lang="en-US" sz="1400" dirty="0">
                <a:latin typeface="Helvetica" charset="0"/>
              </a:rPr>
              <a:t> </a:t>
            </a:r>
            <a:r>
              <a:rPr lang="en-US" sz="1400" dirty="0" err="1"/>
              <a:t>Beene</a:t>
            </a:r>
            <a:r>
              <a:rPr lang="en-US" sz="1400" dirty="0"/>
              <a:t> Gives Back,</a:t>
            </a:r>
            <a:r>
              <a:rPr lang="en-US" sz="1400" dirty="0">
                <a:latin typeface="Helvetica" charset="0"/>
              </a:rPr>
              <a:t> G</a:t>
            </a:r>
            <a:r>
              <a:rPr lang="en-US" sz="1400" dirty="0"/>
              <a:t>Q, and Ben Watts, Photographer)</a:t>
            </a:r>
            <a:endParaRPr lang="en-US" sz="1800" dirty="0"/>
          </a:p>
        </p:txBody>
      </p:sp>
      <p:sp>
        <p:nvSpPr>
          <p:cNvPr id="178186" name="Text Box 10"/>
          <p:cNvSpPr txBox="1">
            <a:spLocks noChangeArrowheads="1"/>
          </p:cNvSpPr>
          <p:nvPr/>
        </p:nvSpPr>
        <p:spPr bwMode="auto">
          <a:xfrm>
            <a:off x="4343400" y="1066800"/>
            <a:ext cx="48006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b="1"/>
              <a:t>There are 11 scientists featured.</a:t>
            </a:r>
          </a:p>
          <a:p>
            <a:pPr algn="ctr" eaLnBrk="1" hangingPunct="1"/>
            <a:r>
              <a:rPr lang="en-US" sz="2800" b="1"/>
              <a:t>All 11 appear to be male. </a:t>
            </a:r>
          </a:p>
          <a:p>
            <a:pPr algn="ctr" eaLnBrk="1" hangingPunct="1"/>
            <a:r>
              <a:rPr lang="en-US" sz="2800" b="1"/>
              <a:t>All 11 appear to be white.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-76200"/>
            <a:ext cx="9753600" cy="82550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defTabSz="914400" fontAlgn="auto">
              <a:lnSpc>
                <a:spcPts val="6000"/>
              </a:lnSpc>
              <a:spcAft>
                <a:spcPts val="0"/>
              </a:spcAft>
              <a:defRPr/>
            </a:pPr>
            <a:r>
              <a:rPr lang="en-US" sz="3400" b="1" dirty="0">
                <a:solidFill>
                  <a:srgbClr val="053D09"/>
                </a:solidFill>
                <a:latin typeface="+mn-lt"/>
                <a:ea typeface="+mj-ea"/>
                <a:cs typeface="+mj-cs"/>
              </a:rPr>
              <a:t>    For Your Consideration: Rock Stars of Science…</a:t>
            </a:r>
            <a:endParaRPr lang="en-US" sz="3400" b="1" dirty="0">
              <a:solidFill>
                <a:schemeClr val="tx2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731280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/>
      <p:bldP spid="17818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2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6393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5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7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9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0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2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3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itle 1"/>
          <p:cNvSpPr txBox="1">
            <a:spLocks/>
          </p:cNvSpPr>
          <p:nvPr/>
        </p:nvSpPr>
        <p:spPr>
          <a:xfrm>
            <a:off x="1013620" y="-66074"/>
            <a:ext cx="8218487" cy="99536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  <a:defRPr/>
            </a:pPr>
            <a:r>
              <a:rPr lang="en-US" b="1" dirty="0">
                <a:solidFill>
                  <a:srgbClr val="000000"/>
                </a:solidFill>
              </a:rPr>
              <a:t>What else can exclusion </a:t>
            </a:r>
          </a:p>
          <a:p>
            <a:pPr>
              <a:spcBef>
                <a:spcPts val="600"/>
              </a:spcBef>
              <a:defRPr/>
            </a:pPr>
            <a:r>
              <a:rPr lang="en-US" b="1" dirty="0">
                <a:solidFill>
                  <a:srgbClr val="000000"/>
                </a:solidFill>
              </a:rPr>
              <a:t>look like in a classroom?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>
            <a:off x="1196183" y="1409148"/>
            <a:ext cx="78533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Oval Callout 1"/>
          <p:cNvSpPr/>
          <p:nvPr/>
        </p:nvSpPr>
        <p:spPr>
          <a:xfrm>
            <a:off x="1722474" y="1600208"/>
            <a:ext cx="7265951" cy="4566675"/>
          </a:xfrm>
          <a:prstGeom prst="wedgeEllipseCallout">
            <a:avLst>
              <a:gd name="adj1" fmla="val -56005"/>
              <a:gd name="adj2" fmla="val 54751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rgbClr val="3010FF"/>
              </a:solidFill>
            </a:endParaRPr>
          </a:p>
          <a:p>
            <a:pPr algn="ctr"/>
            <a:r>
              <a:rPr lang="en-US" sz="3600" b="1" dirty="0">
                <a:solidFill>
                  <a:srgbClr val="3010FF"/>
                </a:solidFill>
              </a:rPr>
              <a:t>In what other ways can students feel left out and excluded in science classrooms?</a:t>
            </a:r>
          </a:p>
          <a:p>
            <a:pPr algn="ctr"/>
            <a:endParaRPr lang="en-US" sz="3200" b="1" dirty="0">
              <a:solidFill>
                <a:schemeClr val="tx1"/>
              </a:solidFill>
            </a:endParaRPr>
          </a:p>
          <a:p>
            <a:pPr algn="ctr"/>
            <a:r>
              <a:rPr lang="en-US" sz="3200" b="1" dirty="0">
                <a:solidFill>
                  <a:schemeClr val="tx1"/>
                </a:solidFill>
              </a:rPr>
              <a:t>Please share with </a:t>
            </a:r>
            <a:r>
              <a:rPr lang="en-US" sz="3200" b="1">
                <a:solidFill>
                  <a:schemeClr val="tx1"/>
                </a:solidFill>
              </a:rPr>
              <a:t>a buddy!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93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106" y="1582417"/>
            <a:ext cx="5124780" cy="341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7" name="Rectangle 8"/>
          <p:cNvSpPr>
            <a:spLocks noChangeArrowheads="1"/>
          </p:cNvSpPr>
          <p:nvPr/>
        </p:nvSpPr>
        <p:spPr bwMode="auto">
          <a:xfrm>
            <a:off x="1070700" y="150813"/>
            <a:ext cx="8325114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1" hangingPunct="1"/>
            <a:r>
              <a:rPr lang="en-US" sz="3600" b="1" dirty="0"/>
              <a:t>SEPAL: The Science Education Partnership and Assessment Laboratory</a:t>
            </a:r>
            <a:endParaRPr lang="en-US" sz="3600" dirty="0"/>
          </a:p>
        </p:txBody>
      </p:sp>
      <p:sp>
        <p:nvSpPr>
          <p:cNvPr id="19458" name="Line 9"/>
          <p:cNvSpPr>
            <a:spLocks noChangeShapeType="1"/>
          </p:cNvSpPr>
          <p:nvPr/>
        </p:nvSpPr>
        <p:spPr bwMode="auto">
          <a:xfrm>
            <a:off x="1218934" y="1371600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59" name="Rectangle 10"/>
          <p:cNvSpPr>
            <a:spLocks noChangeArrowheads="1"/>
          </p:cNvSpPr>
          <p:nvPr/>
        </p:nvSpPr>
        <p:spPr bwMode="auto">
          <a:xfrm>
            <a:off x="914136" y="5932358"/>
            <a:ext cx="82298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0188" indent="-230188" eaLnBrk="1" hangingPunct="1"/>
            <a:r>
              <a:rPr lang="en-US" sz="1400" i="1" dirty="0"/>
              <a:t>Funded by National Science Foundation (NSF) GK-12 Award,</a:t>
            </a:r>
          </a:p>
          <a:p>
            <a:pPr marL="230188" indent="-230188" eaLnBrk="1" hangingPunct="1"/>
            <a:r>
              <a:rPr lang="en-US" sz="1400" i="1" dirty="0"/>
              <a:t>National Institutes of Health (NIH) Science Education Partnership Award,</a:t>
            </a:r>
          </a:p>
          <a:p>
            <a:pPr marL="230188" indent="-230188" eaLnBrk="1" hangingPunct="1"/>
            <a:r>
              <a:rPr lang="en-US" sz="1400" i="1" dirty="0"/>
              <a:t>NSF Transforming Undergraduate Education in STEM (TUES) Award, </a:t>
            </a:r>
          </a:p>
          <a:p>
            <a:pPr marL="230188" indent="-230188" eaLnBrk="1" hangingPunct="1"/>
            <a:r>
              <a:rPr lang="en-US" sz="1400" i="1" dirty="0"/>
              <a:t>NSF CAREER Award, and  HHMI Undergraduate Science Education Award. </a:t>
            </a:r>
            <a:endParaRPr lang="en-US" sz="1400" dirty="0"/>
          </a:p>
        </p:txBody>
      </p:sp>
      <p:sp>
        <p:nvSpPr>
          <p:cNvPr id="19461" name="Text Box 11"/>
          <p:cNvSpPr txBox="1">
            <a:spLocks noChangeArrowheads="1"/>
          </p:cNvSpPr>
          <p:nvPr/>
        </p:nvSpPr>
        <p:spPr bwMode="auto">
          <a:xfrm>
            <a:off x="1260568" y="4823211"/>
            <a:ext cx="4728829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dirty="0"/>
              <a:t>(≈ </a:t>
            </a:r>
            <a:r>
              <a:rPr lang="en-US" sz="3200" dirty="0">
                <a:latin typeface="Times New Roman Bold" charset="0"/>
              </a:rPr>
              <a:t>The Tanner Laboratory)</a:t>
            </a:r>
            <a:endParaRPr lang="en-US" sz="3600" dirty="0">
              <a:latin typeface="Times New Roman Bold" charset="0"/>
            </a:endParaRPr>
          </a:p>
        </p:txBody>
      </p:sp>
      <p:sp>
        <p:nvSpPr>
          <p:cNvPr id="19462" name="Text Box 13"/>
          <p:cNvSpPr txBox="1">
            <a:spLocks noChangeArrowheads="1"/>
          </p:cNvSpPr>
          <p:nvPr/>
        </p:nvSpPr>
        <p:spPr bwMode="auto">
          <a:xfrm>
            <a:off x="6372275" y="1906707"/>
            <a:ext cx="31242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/>
              <a:t>Founded in 2004…</a:t>
            </a:r>
          </a:p>
          <a:p>
            <a:pPr eaLnBrk="1" hangingPunct="1"/>
            <a:endParaRPr lang="en-US" sz="800" dirty="0"/>
          </a:p>
          <a:p>
            <a:pPr eaLnBrk="1" hangingPunct="1"/>
            <a:r>
              <a:rPr lang="en-US" sz="3200" b="1" dirty="0"/>
              <a:t>• Programs</a:t>
            </a:r>
          </a:p>
          <a:p>
            <a:pPr eaLnBrk="1" hangingPunct="1"/>
            <a:r>
              <a:rPr lang="en-US" sz="3200" b="1" dirty="0"/>
              <a:t>• Coursework</a:t>
            </a:r>
          </a:p>
          <a:p>
            <a:pPr eaLnBrk="1" hangingPunct="1"/>
            <a:r>
              <a:rPr lang="en-US" sz="3200" b="1" dirty="0"/>
              <a:t>• Research</a:t>
            </a:r>
            <a:endParaRPr lang="en-US" dirty="0"/>
          </a:p>
        </p:txBody>
      </p: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9" name="Picture 22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1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0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9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8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9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72275" y="4422299"/>
            <a:ext cx="2771725" cy="244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49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1047486" y="-20528"/>
            <a:ext cx="7486914" cy="1815882"/>
          </a:xfrm>
        </p:spPr>
        <p:txBody>
          <a:bodyPr wrap="square">
            <a:spAutoFit/>
          </a:bodyPr>
          <a:lstStyle/>
          <a:p>
            <a:pPr algn="l"/>
            <a:r>
              <a:rPr lang="en-US" altLang="en-US" sz="2800" b="1" dirty="0">
                <a:solidFill>
                  <a:srgbClr val="008000"/>
                </a:solidFill>
              </a:rPr>
              <a:t>From First-generation College-going...</a:t>
            </a:r>
            <a:br>
              <a:rPr lang="en-US" altLang="en-US" sz="2800" b="1" dirty="0">
                <a:solidFill>
                  <a:srgbClr val="008000"/>
                </a:solidFill>
              </a:rPr>
            </a:br>
            <a:r>
              <a:rPr lang="en-US" altLang="en-US" sz="2800" b="1" dirty="0">
                <a:solidFill>
                  <a:srgbClr val="008000"/>
                </a:solidFill>
              </a:rPr>
              <a:t>To Neuroscience Research</a:t>
            </a:r>
            <a:r>
              <a:rPr lang="mr-IN" altLang="en-US" sz="2800" b="1" dirty="0">
                <a:solidFill>
                  <a:srgbClr val="008000"/>
                </a:solidFill>
              </a:rPr>
              <a:t>…</a:t>
            </a:r>
            <a:br>
              <a:rPr lang="en-US" altLang="en-US" sz="2800" b="1" dirty="0">
                <a:solidFill>
                  <a:srgbClr val="008000"/>
                </a:solidFill>
              </a:rPr>
            </a:br>
            <a:r>
              <a:rPr lang="en-US" altLang="en-US" sz="2800" b="1" dirty="0">
                <a:solidFill>
                  <a:srgbClr val="008000"/>
                </a:solidFill>
              </a:rPr>
              <a:t>To K-12 Science Education</a:t>
            </a:r>
            <a:r>
              <a:rPr lang="mr-IN" altLang="en-US" sz="2800" b="1" dirty="0">
                <a:solidFill>
                  <a:srgbClr val="008000"/>
                </a:solidFill>
              </a:rPr>
              <a:t>…</a:t>
            </a:r>
            <a:br>
              <a:rPr lang="en-US" altLang="en-US" sz="2800" b="1" dirty="0">
                <a:solidFill>
                  <a:srgbClr val="008000"/>
                </a:solidFill>
              </a:rPr>
            </a:br>
            <a:r>
              <a:rPr lang="en-US" altLang="en-US" sz="2800" b="1" dirty="0">
                <a:solidFill>
                  <a:srgbClr val="008000"/>
                </a:solidFill>
              </a:rPr>
              <a:t>To Discipline-Based Biology Education Research…</a:t>
            </a:r>
            <a:endParaRPr lang="en-US" altLang="en-US" sz="2800" dirty="0">
              <a:solidFill>
                <a:srgbClr val="008000"/>
              </a:solidFill>
            </a:endParaRPr>
          </a:p>
        </p:txBody>
      </p:sp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1689100" y="6384925"/>
            <a:ext cx="29781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500"/>
              <a:t>Journal of Neuroscience, 1998</a:t>
            </a:r>
          </a:p>
          <a:p>
            <a:r>
              <a:rPr lang="en-US" altLang="en-US" sz="1500"/>
              <a:t>Neuroscience, 2002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5499100" y="6365875"/>
            <a:ext cx="39497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500"/>
              <a:t>Journal of Comparative Neurology, 1998</a:t>
            </a:r>
          </a:p>
          <a:p>
            <a:r>
              <a:rPr lang="en-US" altLang="en-US" sz="1500"/>
              <a:t>Journal of Comparative Neurology, 2000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2441575"/>
            <a:ext cx="317023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4467225"/>
            <a:ext cx="3170238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661988" y="3048000"/>
            <a:ext cx="12877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/>
            <a:r>
              <a:rPr lang="en-US" altLang="en-US" sz="1200" b="1" dirty="0"/>
              <a:t>Control</a:t>
            </a:r>
          </a:p>
          <a:p>
            <a:pPr algn="r"/>
            <a:r>
              <a:rPr lang="en-US" altLang="en-US" sz="1200" b="1" dirty="0"/>
              <a:t>condition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533400" y="5029200"/>
            <a:ext cx="1416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/>
            <a:r>
              <a:rPr lang="en-US" altLang="en-US" sz="1200" b="1"/>
              <a:t>Neuropathic condition</a:t>
            </a:r>
          </a:p>
        </p:txBody>
      </p:sp>
      <p:pic>
        <p:nvPicPr>
          <p:cNvPr id="19464" name="Picture 9"/>
          <p:cNvPicPr>
            <a:picLocks noChangeAspect="1" noChangeArrowheads="1"/>
          </p:cNvPicPr>
          <p:nvPr/>
        </p:nvPicPr>
        <p:blipFill>
          <a:blip r:embed="rId5">
            <a:lum bright="-9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305050"/>
            <a:ext cx="38100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0"/>
          <p:cNvPicPr>
            <a:picLocks noChangeAspect="1" noChangeArrowheads="1"/>
          </p:cNvPicPr>
          <p:nvPr/>
        </p:nvPicPr>
        <p:blipFill>
          <a:blip r:embed="rId6">
            <a:lum bright="-9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591050"/>
            <a:ext cx="3810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Text Box 11"/>
          <p:cNvSpPr txBox="1">
            <a:spLocks noChangeArrowheads="1"/>
          </p:cNvSpPr>
          <p:nvPr/>
        </p:nvSpPr>
        <p:spPr bwMode="auto">
          <a:xfrm>
            <a:off x="5689600" y="1724025"/>
            <a:ext cx="35687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500" b="1"/>
              <a:t>Anatomy:</a:t>
            </a:r>
          </a:p>
          <a:p>
            <a:r>
              <a:rPr lang="en-US" altLang="en-US" sz="1500" b="1"/>
              <a:t>Electron Microscopy</a:t>
            </a:r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1689100" y="1908175"/>
            <a:ext cx="41021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en-US" sz="1500" b="1"/>
              <a:t>Neurophysiology:</a:t>
            </a:r>
          </a:p>
          <a:p>
            <a:r>
              <a:rPr lang="en-US" altLang="en-US" sz="1500" b="1"/>
              <a:t>Single Unit Recording in Peripheral Nerve</a:t>
            </a:r>
          </a:p>
        </p:txBody>
      </p:sp>
      <p:sp>
        <p:nvSpPr>
          <p:cNvPr id="19468" name="Line 14"/>
          <p:cNvSpPr>
            <a:spLocks noChangeShapeType="1"/>
          </p:cNvSpPr>
          <p:nvPr/>
        </p:nvSpPr>
        <p:spPr bwMode="auto">
          <a:xfrm flipV="1">
            <a:off x="1123686" y="1733550"/>
            <a:ext cx="7410714" cy="190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5" name="Picture 22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1"/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0"/>
            <p:cNvPicPr>
              <a:picLocks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9"/>
            <p:cNvPicPr>
              <a:picLocks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/>
            <p:cNvPicPr>
              <a:picLocks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0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1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1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9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93285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4104">
            <a:off x="5725585" y="1108982"/>
            <a:ext cx="3141663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76200" y="762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sz="3600" b="1">
                <a:solidFill>
                  <a:srgbClr val="053D09"/>
                </a:solidFill>
              </a:rPr>
              <a:t>Ideas that Drive SEPAL Research</a:t>
            </a:r>
            <a:endParaRPr lang="en-US" sz="3600">
              <a:solidFill>
                <a:schemeClr val="tx2"/>
              </a:solidFill>
            </a:endParaRPr>
          </a:p>
        </p:txBody>
      </p:sp>
      <p:sp>
        <p:nvSpPr>
          <p:cNvPr id="23555" name="Line 4"/>
          <p:cNvSpPr>
            <a:spLocks noChangeShapeType="1"/>
          </p:cNvSpPr>
          <p:nvPr/>
        </p:nvSpPr>
        <p:spPr bwMode="auto">
          <a:xfrm>
            <a:off x="152400" y="792163"/>
            <a:ext cx="7010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71437" y="914400"/>
            <a:ext cx="57586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0188" indent="-230188" eaLnBrk="1" hangingPunct="1"/>
            <a:r>
              <a:rPr lang="en-US" sz="2800" b="1"/>
              <a:t>• Twice as many undergraduates leave the sciences as the humanities in the U.S.</a:t>
            </a:r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71437" y="4250046"/>
            <a:ext cx="575311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0188" indent="-230188" eaLnBrk="1" hangingPunct="1"/>
            <a:r>
              <a:rPr lang="en-US" sz="2800" b="1" dirty="0"/>
              <a:t>• Few scientists have formal training in teaching</a:t>
            </a:r>
          </a:p>
        </p:txBody>
      </p:sp>
      <p:sp>
        <p:nvSpPr>
          <p:cNvPr id="27655" name="Rectangle 5"/>
          <p:cNvSpPr>
            <a:spLocks noChangeArrowheads="1"/>
          </p:cNvSpPr>
          <p:nvPr/>
        </p:nvSpPr>
        <p:spPr bwMode="auto">
          <a:xfrm>
            <a:off x="76199" y="5486980"/>
            <a:ext cx="57531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0188" indent="-230188" eaLnBrk="1" hangingPunct="1"/>
            <a:r>
              <a:rPr lang="en-US" sz="2800" b="1" dirty="0"/>
              <a:t>• Research in biology education lags behind other science disciplines, but suggests students not learning</a:t>
            </a:r>
            <a:r>
              <a:rPr lang="is-IS" sz="2800" b="1"/>
              <a:t>…</a:t>
            </a:r>
            <a:endParaRPr lang="en-US" sz="2800" b="1" dirty="0"/>
          </a:p>
        </p:txBody>
      </p:sp>
      <p:sp>
        <p:nvSpPr>
          <p:cNvPr id="27656" name="Rectangle 5"/>
          <p:cNvSpPr>
            <a:spLocks noChangeArrowheads="1"/>
          </p:cNvSpPr>
          <p:nvPr/>
        </p:nvSpPr>
        <p:spPr bwMode="auto">
          <a:xfrm>
            <a:off x="71437" y="2582223"/>
            <a:ext cx="57531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0188" indent="-230188" eaLnBrk="1" hangingPunct="1"/>
            <a:r>
              <a:rPr lang="en-US" sz="2800" b="1" dirty="0"/>
              <a:t>• Women and scientists of color continue to be underrepresented</a:t>
            </a:r>
          </a:p>
          <a:p>
            <a:pPr marL="230188" indent="-230188" eaLnBrk="1" hangingPunct="1"/>
            <a:r>
              <a:rPr lang="en-US" sz="2800" b="1" dirty="0"/>
              <a:t>	in the sciences</a:t>
            </a:r>
          </a:p>
        </p:txBody>
      </p:sp>
    </p:spTree>
    <p:extLst>
      <p:ext uri="{BB962C8B-B14F-4D97-AF65-F5344CB8AC3E}">
        <p14:creationId xmlns:p14="http://schemas.microsoft.com/office/powerpoint/2010/main" val="163349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  <p:bldP spid="276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1042"/>
          <p:cNvGrpSpPr>
            <a:grpSpLocks/>
          </p:cNvGrpSpPr>
          <p:nvPr/>
        </p:nvGrpSpPr>
        <p:grpSpPr bwMode="auto">
          <a:xfrm>
            <a:off x="2562225" y="1725613"/>
            <a:ext cx="4268788" cy="3533775"/>
            <a:chOff x="1336" y="2487"/>
            <a:chExt cx="2933" cy="2407"/>
          </a:xfrm>
        </p:grpSpPr>
        <p:sp>
          <p:nvSpPr>
            <p:cNvPr id="16404" name="Rectangle 1029"/>
            <p:cNvSpPr>
              <a:spLocks noChangeArrowheads="1"/>
            </p:cNvSpPr>
            <p:nvPr/>
          </p:nvSpPr>
          <p:spPr bwMode="auto">
            <a:xfrm>
              <a:off x="1506" y="4417"/>
              <a:ext cx="2564" cy="477"/>
            </a:xfrm>
            <a:prstGeom prst="rect">
              <a:avLst/>
            </a:prstGeom>
            <a:solidFill>
              <a:srgbClr val="24BD1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b="1" dirty="0">
                  <a:solidFill>
                    <a:srgbClr val="FFFFFF"/>
                  </a:solidFill>
                </a:rPr>
                <a:t>Collecting Classroom Evidence</a:t>
              </a:r>
            </a:p>
          </p:txBody>
        </p:sp>
        <p:sp>
          <p:nvSpPr>
            <p:cNvPr id="16405" name="AutoShape 1030"/>
            <p:cNvSpPr>
              <a:spLocks noChangeArrowheads="1"/>
            </p:cNvSpPr>
            <p:nvPr/>
          </p:nvSpPr>
          <p:spPr bwMode="auto">
            <a:xfrm>
              <a:off x="1336" y="3317"/>
              <a:ext cx="1123" cy="1030"/>
            </a:xfrm>
            <a:prstGeom prst="star8">
              <a:avLst>
                <a:gd name="adj" fmla="val 38250"/>
              </a:avLst>
            </a:prstGeom>
            <a:solidFill>
              <a:srgbClr val="E5180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Active</a:t>
              </a:r>
            </a:p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Learning</a:t>
              </a:r>
            </a:p>
          </p:txBody>
        </p:sp>
        <p:sp>
          <p:nvSpPr>
            <p:cNvPr id="16406" name="AutoShape 1032"/>
            <p:cNvSpPr>
              <a:spLocks noChangeArrowheads="1"/>
            </p:cNvSpPr>
            <p:nvPr/>
          </p:nvSpPr>
          <p:spPr bwMode="auto">
            <a:xfrm>
              <a:off x="2325" y="2487"/>
              <a:ext cx="1292" cy="830"/>
            </a:xfrm>
            <a:prstGeom prst="cloudCallout">
              <a:avLst>
                <a:gd name="adj1" fmla="val -43731"/>
                <a:gd name="adj2" fmla="val 70000"/>
              </a:avLst>
            </a:prstGeom>
            <a:solidFill>
              <a:srgbClr val="FFED0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b="1" dirty="0"/>
                <a:t>Assessment</a:t>
              </a:r>
            </a:p>
          </p:txBody>
        </p:sp>
        <p:sp>
          <p:nvSpPr>
            <p:cNvPr id="16407" name="Oval 1033"/>
            <p:cNvSpPr>
              <a:spLocks noChangeArrowheads="1"/>
            </p:cNvSpPr>
            <p:nvPr/>
          </p:nvSpPr>
          <p:spPr bwMode="auto">
            <a:xfrm>
              <a:off x="3161" y="3227"/>
              <a:ext cx="1108" cy="1030"/>
            </a:xfrm>
            <a:prstGeom prst="ellipse">
              <a:avLst/>
            </a:prstGeom>
            <a:solidFill>
              <a:srgbClr val="9F49EE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b="1" dirty="0">
                  <a:solidFill>
                    <a:srgbClr val="FFFFFF"/>
                  </a:solidFill>
                </a:rPr>
                <a:t>Equity</a:t>
              </a:r>
            </a:p>
            <a:p>
              <a:pPr algn="ctr"/>
              <a:r>
                <a:rPr lang="en-US" sz="2000" b="1" dirty="0">
                  <a:solidFill>
                    <a:srgbClr val="FFFFFF"/>
                  </a:solidFill>
                </a:rPr>
                <a:t>and</a:t>
              </a:r>
            </a:p>
            <a:p>
              <a:pPr algn="ctr"/>
              <a:r>
                <a:rPr lang="en-US" sz="2000" b="1" dirty="0">
                  <a:solidFill>
                    <a:srgbClr val="FFFFFF"/>
                  </a:solidFill>
                </a:rPr>
                <a:t>Diversity</a:t>
              </a:r>
            </a:p>
          </p:txBody>
        </p:sp>
      </p:grpSp>
      <p:sp>
        <p:nvSpPr>
          <p:cNvPr id="16386" name="Title 1"/>
          <p:cNvSpPr>
            <a:spLocks/>
          </p:cNvSpPr>
          <p:nvPr/>
        </p:nvSpPr>
        <p:spPr bwMode="auto">
          <a:xfrm>
            <a:off x="835025" y="119063"/>
            <a:ext cx="8218488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en-US" sz="4400" b="1" dirty="0">
                <a:solidFill>
                  <a:srgbClr val="000000"/>
                </a:solidFill>
                <a:latin typeface="Calibri" charset="0"/>
              </a:rPr>
              <a:t>Scientific Teaching Framework</a:t>
            </a:r>
          </a:p>
        </p:txBody>
      </p:sp>
      <p:sp>
        <p:nvSpPr>
          <p:cNvPr id="18" name="Donut 17"/>
          <p:cNvSpPr/>
          <p:nvPr/>
        </p:nvSpPr>
        <p:spPr>
          <a:xfrm>
            <a:off x="2012950" y="1135063"/>
            <a:ext cx="5416550" cy="5540375"/>
          </a:xfrm>
          <a:prstGeom prst="donut">
            <a:avLst>
              <a:gd name="adj" fmla="val 674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9" name="Isosceles Triangle 18"/>
          <p:cNvSpPr/>
          <p:nvPr/>
        </p:nvSpPr>
        <p:spPr>
          <a:xfrm>
            <a:off x="1785938" y="3544888"/>
            <a:ext cx="754062" cy="512762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0" name="Isosceles Triangle 19"/>
          <p:cNvSpPr/>
          <p:nvPr/>
        </p:nvSpPr>
        <p:spPr>
          <a:xfrm flipV="1">
            <a:off x="6875463" y="3679825"/>
            <a:ext cx="752475" cy="512763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1" name="Isosceles Triangle 20"/>
          <p:cNvSpPr/>
          <p:nvPr/>
        </p:nvSpPr>
        <p:spPr>
          <a:xfrm rot="5400000">
            <a:off x="4556125" y="1071563"/>
            <a:ext cx="752475" cy="514350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2" name="Isosceles Triangle 21"/>
          <p:cNvSpPr/>
          <p:nvPr/>
        </p:nvSpPr>
        <p:spPr>
          <a:xfrm rot="5400000" flipV="1">
            <a:off x="4217988" y="6218238"/>
            <a:ext cx="754062" cy="512762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grpSp>
        <p:nvGrpSpPr>
          <p:cNvPr id="16392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6393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5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7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9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0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2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3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88645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2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6393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5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7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9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0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2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3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224017" y="3205403"/>
            <a:ext cx="834655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69863" indent="-169863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3200" b="1" dirty="0">
                <a:solidFill>
                  <a:srgbClr val="3010FF"/>
                </a:solidFill>
              </a:rPr>
              <a:t>• 21 Teaching Strategies to Promote Student Engagement, Classroom Fairness, and Inclusion</a:t>
            </a:r>
            <a:endParaRPr lang="en-US" altLang="en-US" sz="3200" dirty="0">
              <a:solidFill>
                <a:srgbClr val="3010FF"/>
              </a:solidFill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224017" y="2003944"/>
            <a:ext cx="69574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36538" indent="-236538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3200" b="1" dirty="0"/>
              <a:t>• Common Learning Environment Experience</a:t>
            </a:r>
            <a:endParaRPr lang="en-US" altLang="en-US" sz="32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224017" y="1294928"/>
            <a:ext cx="72119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69863" indent="-169863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200" b="1" dirty="0">
                <a:solidFill>
                  <a:srgbClr val="3010FF"/>
                </a:solidFill>
              </a:rPr>
              <a:t>• Introductions</a:t>
            </a:r>
            <a:endParaRPr lang="en-US" altLang="en-US" sz="3200" dirty="0">
              <a:solidFill>
                <a:srgbClr val="3010FF"/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224017" y="4899304"/>
            <a:ext cx="83465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69863" indent="-169863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3200" b="1" dirty="0"/>
              <a:t>• Another Consideration: Instructor Talk </a:t>
            </a:r>
            <a:endParaRPr lang="en-US" altLang="en-US" sz="3200" dirty="0"/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224017" y="5608320"/>
            <a:ext cx="83465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69863" indent="-169863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3200" b="1" dirty="0">
                <a:solidFill>
                  <a:srgbClr val="3010FF"/>
                </a:solidFill>
              </a:rPr>
              <a:t>• Another Resource: Scientist Spotlights</a:t>
            </a:r>
            <a:endParaRPr lang="en-US" altLang="en-US" sz="3200" dirty="0">
              <a:solidFill>
                <a:srgbClr val="3010FF"/>
              </a:solidFill>
            </a:endParaRPr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>
            <a:off x="1267562" y="977900"/>
            <a:ext cx="726683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272209" y="75783"/>
            <a:ext cx="7829260" cy="86177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14400" eaLnBrk="1" hangingPunct="1">
              <a:lnSpc>
                <a:spcPts val="6000"/>
              </a:lnSpc>
            </a:pPr>
            <a:r>
              <a:rPr lang="en-US" altLang="en-US" sz="4000" b="1" dirty="0">
                <a:solidFill>
                  <a:srgbClr val="053D09"/>
                </a:solidFill>
                <a:latin typeface="Calibri" pitchFamily="34" charset="0"/>
              </a:rPr>
              <a:t>A Plan for Our Time Together</a:t>
            </a:r>
            <a:r>
              <a:rPr lang="mr-IN" altLang="en-US" sz="4000" b="1" dirty="0">
                <a:solidFill>
                  <a:srgbClr val="053D09"/>
                </a:solidFill>
                <a:latin typeface="Calibri" pitchFamily="34" charset="0"/>
              </a:rPr>
              <a:t>…</a:t>
            </a:r>
            <a:endParaRPr lang="en-US" altLang="en-US" sz="4000" b="1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378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itle 1"/>
          <p:cNvSpPr>
            <a:spLocks noGrp="1"/>
          </p:cNvSpPr>
          <p:nvPr>
            <p:ph type="title"/>
          </p:nvPr>
        </p:nvSpPr>
        <p:spPr>
          <a:xfrm>
            <a:off x="925513" y="100012"/>
            <a:ext cx="8218487" cy="1271587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A Common Experience: </a:t>
            </a:r>
            <a:br>
              <a:rPr lang="en-US" sz="48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4800" b="1" dirty="0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Building Mobiles</a:t>
            </a:r>
            <a:endParaRPr lang="en-US" sz="4800" dirty="0">
              <a:solidFill>
                <a:srgbClr val="0000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16739" name="Group 23"/>
          <p:cNvGrpSpPr>
            <a:grpSpLocks/>
          </p:cNvGrpSpPr>
          <p:nvPr/>
        </p:nvGrpSpPr>
        <p:grpSpPr bwMode="auto">
          <a:xfrm>
            <a:off x="-46038" y="0"/>
            <a:ext cx="1028701" cy="6858000"/>
            <a:chOff x="-45773" y="0"/>
            <a:chExt cx="1028700" cy="6858000"/>
          </a:xfrm>
        </p:grpSpPr>
        <p:pic>
          <p:nvPicPr>
            <p:cNvPr id="116740" name="Picture 22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4864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1" name="Picture 21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148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2" name="Picture 20"/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432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3" name="Picture 19"/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160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4" name="Picture 18"/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5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00" y="3144838"/>
              <a:ext cx="757238" cy="690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6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8" y="4273550"/>
              <a:ext cx="768350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7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948536" flipV="1">
              <a:off x="-115094" y="6058694"/>
              <a:ext cx="1195388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8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88" y="52388"/>
              <a:ext cx="723900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49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619125"/>
              <a:ext cx="5842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750" name="Picture 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250344">
              <a:off x="-101336" y="1573213"/>
              <a:ext cx="1139825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1444625" y="2261850"/>
            <a:ext cx="711835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i="1" dirty="0">
                <a:solidFill>
                  <a:srgbClr val="3366FF"/>
                </a:solidFill>
                <a:latin typeface="Calibri" pitchFamily="-110" charset="0"/>
                <a:ea typeface="Calibri" pitchFamily="-110" charset="0"/>
                <a:cs typeface="Calibri" pitchFamily="-110" charset="0"/>
              </a:rPr>
              <a:t>What comes to mind when you hear the word “mobile?”</a:t>
            </a: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1114849" y="1642273"/>
            <a:ext cx="7853029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54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6553</TotalTime>
  <Words>1586</Words>
  <Application>Microsoft Macintosh PowerPoint</Application>
  <PresentationFormat>On-screen Show (4:3)</PresentationFormat>
  <Paragraphs>292</Paragraphs>
  <Slides>37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ＭＳ Ｐゴシック</vt:lpstr>
      <vt:lpstr>Arial</vt:lpstr>
      <vt:lpstr>Calibri</vt:lpstr>
      <vt:lpstr>Helvetica</vt:lpstr>
      <vt:lpstr>Mangal</vt:lpstr>
      <vt:lpstr>Times New Roman Bold</vt:lpstr>
      <vt:lpstr>Verdana</vt:lpstr>
      <vt:lpstr>Wingdings</vt:lpstr>
      <vt:lpstr>Zapf Dingbats</vt:lpstr>
      <vt:lpstr>Office Theme</vt:lpstr>
      <vt:lpstr>PowerPoint Presentation</vt:lpstr>
      <vt:lpstr>Think and write on an index card!</vt:lpstr>
      <vt:lpstr>Share with a Colleague!</vt:lpstr>
      <vt:lpstr>PowerPoint Presentation</vt:lpstr>
      <vt:lpstr>From First-generation College-going... To Neuroscience Research… To K-12 Science Education… To Discipline-Based Biology Education Research…</vt:lpstr>
      <vt:lpstr>PowerPoint Presentation</vt:lpstr>
      <vt:lpstr>PowerPoint Presentation</vt:lpstr>
      <vt:lpstr>PowerPoint Presentation</vt:lpstr>
      <vt:lpstr>A Common Experience:  Building Mobiles</vt:lpstr>
      <vt:lpstr>PowerPoint Presentation</vt:lpstr>
      <vt:lpstr>PowerPoint Presentation</vt:lpstr>
      <vt:lpstr>PowerPoint Presentation</vt:lpstr>
      <vt:lpstr>What might the “Resource Bag” represent in terms of how students experience classrooms differently from one another?</vt:lpstr>
      <vt:lpstr>A Common Experience:  Building Mobiles</vt:lpstr>
      <vt:lpstr>Big Idea: Structuring Learning Environments Promotes Fairness and Access for All Students</vt:lpstr>
      <vt:lpstr>Big Idea: Structuring Learning Environments Promotes Fairness and Access for All Students</vt:lpstr>
      <vt:lpstr>PowerPoint Presentation</vt:lpstr>
      <vt:lpstr>PowerPoint Presentation</vt:lpstr>
      <vt:lpstr>Strategies That Structure Learning Environments and Promote Fairness in Undergraduate Classrooms</vt:lpstr>
      <vt:lpstr>Strategies That Structure Learning Environments and Promote Fairness in Undergraduate Classrooms</vt:lpstr>
      <vt:lpstr>Strategies That Structure Learning Environments and Promote Fairness in Undergraduate Classrooms</vt:lpstr>
      <vt:lpstr>PowerPoint Presentation</vt:lpstr>
      <vt:lpstr>PowerPoint Presentation</vt:lpstr>
      <vt:lpstr>PowerPoint Presentation</vt:lpstr>
      <vt:lpstr>PowerPoint Presentation</vt:lpstr>
      <vt:lpstr>Reflection and Pair Discussion…</vt:lpstr>
      <vt:lpstr>PowerPoint Presentation</vt:lpstr>
      <vt:lpstr>PowerPoint Presentation</vt:lpstr>
      <vt:lpstr>21 Strategies That Structure Learning Environments and Promote Fairness in Undergraduate Classrooms</vt:lpstr>
      <vt:lpstr>21 Strategies That Structure Learning Environments and Promote Fairness in Undergraduate Classrooms</vt:lpstr>
      <vt:lpstr>21 Strategies That Structure Learning Environments and Promote Fairness in Undergraduate Classrooms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Kimberly Tanner</dc:creator>
  <cp:lastModifiedBy>Kimberly Tanner</cp:lastModifiedBy>
  <cp:revision>183</cp:revision>
  <cp:lastPrinted>2015-05-12T21:53:33Z</cp:lastPrinted>
  <dcterms:created xsi:type="dcterms:W3CDTF">2012-08-16T04:46:38Z</dcterms:created>
  <dcterms:modified xsi:type="dcterms:W3CDTF">2018-02-24T15:08:42Z</dcterms:modified>
</cp:coreProperties>
</file>